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.xml"/>
  <Override ContentType="application/vnd.openxmlformats-officedocument.presentationml.slideMaster+xml" PartName="/ppt/slideMasters/slideMaster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Author clrIdx="0" id="0" initials="" lastIdx="4" name="Sumana Harihara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22" Type="http://schemas.openxmlformats.org/officeDocument/2006/relationships/slide" Target="slides/slide16.xml"/><Relationship Id="rId44" Type="http://schemas.openxmlformats.org/officeDocument/2006/relationships/slide" Target="slides/slide38.xml"/><Relationship Id="rId21" Type="http://schemas.openxmlformats.org/officeDocument/2006/relationships/slide" Target="slides/slide15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46" Type="http://schemas.openxmlformats.org/officeDocument/2006/relationships/slide" Target="slides/slide40.xml"/><Relationship Id="rId23" Type="http://schemas.openxmlformats.org/officeDocument/2006/relationships/slide" Target="slides/slide17.xml"/><Relationship Id="rId45" Type="http://schemas.openxmlformats.org/officeDocument/2006/relationships/slide" Target="slides/slide39.xml"/><Relationship Id="rId1" Type="http://schemas.openxmlformats.org/officeDocument/2006/relationships/theme" Target="theme/theme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notesMaster" Target="notesMasters/notesMaster.xml"/><Relationship Id="rId6" Type="http://schemas.openxmlformats.org/officeDocument/2006/relationships/slide" Target="slides/slide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2">
    <p:pos x="6000" y="0"/>
    <p:text>Wanted to add a image which says cant visualize anything..</p:text>
  </p:cm>
  <p:cm authorId="0" idx="3">
    <p:pos x="6000" y="100"/>
    <p:text>As of now i have put it, thugh i liked it.</p:text>
  </p:cm>
</p:cmLst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4">
    <p:pos x="6000" y="0"/>
    <p:text>Have to label which is weka  and R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m authorId="0" idx="1">
    <p:pos x="6000" y="0"/>
    <p:text>Have to include that data set is small  one month data with only 10000 (10K) entries has PAM in R has memory issue for more than 20K records</p:text>
  </p:cm>
</p:cmLst>
</file>

<file path=ppt/notesMasters/_rels/notesMaster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.xml"/></Relationships>
</file>

<file path=ppt/notesSlides/notesSlide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Shape 24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Shape 3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Shape 33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Shape 3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Shape 3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Shape 3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Shape 3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Shape 3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Used Text::CSV to parse the CSV files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.xml"/></Relationships>
</file>

<file path=ppt/slideLayouts/slideLayout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/>
          <p:nvPr>
            <p:ph type="ctrTitle"/>
          </p:nvPr>
        </p:nvSpPr>
        <p:spPr>
          <a:xfrm>
            <a:off x="457200" y="563759"/>
            <a:ext cx="8229600" cy="3009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7200"/>
            </a:lvl1pPr>
            <a:lvl2pPr lvl="1">
              <a:spcBef>
                <a:spcPts val="0"/>
              </a:spcBef>
              <a:buSzPct val="100000"/>
              <a:defRPr sz="7200"/>
            </a:lvl2pPr>
            <a:lvl3pPr lvl="2">
              <a:spcBef>
                <a:spcPts val="0"/>
              </a:spcBef>
              <a:buSzPct val="100000"/>
              <a:defRPr sz="7200"/>
            </a:lvl3pPr>
            <a:lvl4pPr lvl="3">
              <a:spcBef>
                <a:spcPts val="0"/>
              </a:spcBef>
              <a:buSzPct val="100000"/>
              <a:defRPr sz="7200"/>
            </a:lvl4pPr>
            <a:lvl5pPr lvl="4">
              <a:spcBef>
                <a:spcPts val="0"/>
              </a:spcBef>
              <a:buSzPct val="100000"/>
              <a:defRPr sz="7200"/>
            </a:lvl5pPr>
            <a:lvl6pPr lvl="5">
              <a:spcBef>
                <a:spcPts val="0"/>
              </a:spcBef>
              <a:buSzPct val="100000"/>
              <a:defRPr sz="7200"/>
            </a:lvl6pPr>
            <a:lvl7pPr lvl="6">
              <a:spcBef>
                <a:spcPts val="0"/>
              </a:spcBef>
              <a:buSzPct val="100000"/>
              <a:defRPr sz="7200"/>
            </a:lvl7pPr>
            <a:lvl8pPr lvl="7">
              <a:spcBef>
                <a:spcPts val="0"/>
              </a:spcBef>
              <a:buSzPct val="100000"/>
              <a:defRPr sz="7200"/>
            </a:lvl8pPr>
            <a:lvl9pPr lvl="8">
              <a:spcBef>
                <a:spcPts val="0"/>
              </a:spcBef>
              <a:buSzPct val="100000"/>
              <a:defRPr sz="72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457200" y="3716392"/>
            <a:ext cx="8229600" cy="1232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buClr>
                <a:schemeClr val="dk2"/>
              </a:buClr>
              <a:buSzPct val="100000"/>
              <a:buNone/>
              <a:defRPr sz="4800"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13" name="Shape 13"/>
          <p:cNvCxnSpPr/>
          <p:nvPr/>
        </p:nvCxnSpPr>
        <p:spPr>
          <a:xfrm>
            <a:off x="457200" y="411479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" name="Shape 14"/>
          <p:cNvCxnSpPr/>
          <p:nvPr/>
        </p:nvCxnSpPr>
        <p:spPr>
          <a:xfrm>
            <a:off x="457200" y="3633382"/>
            <a:ext cx="8229600" cy="0"/>
          </a:xfrm>
          <a:prstGeom prst="straightConnector1">
            <a:avLst/>
          </a:prstGeom>
          <a:noFill/>
          <a:ln cap="flat" cmpd="sng" w="571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" name="Shape 15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>
                <a:solidFill>
                  <a:srgbClr val="DA0002"/>
                </a:solidFill>
              </a:defRPr>
            </a:lvl1pPr>
            <a:lvl2pPr lvl="1">
              <a:spcBef>
                <a:spcPts val="0"/>
              </a:spcBef>
              <a:defRPr>
                <a:solidFill>
                  <a:srgbClr val="DA0002"/>
                </a:solidFill>
              </a:defRPr>
            </a:lvl2pPr>
            <a:lvl3pPr lvl="2">
              <a:spcBef>
                <a:spcPts val="0"/>
              </a:spcBef>
              <a:defRPr>
                <a:solidFill>
                  <a:srgbClr val="DA0002"/>
                </a:solidFill>
              </a:defRPr>
            </a:lvl3pPr>
            <a:lvl4pPr lvl="3">
              <a:spcBef>
                <a:spcPts val="0"/>
              </a:spcBef>
              <a:defRPr>
                <a:solidFill>
                  <a:srgbClr val="DA0002"/>
                </a:solidFill>
              </a:defRPr>
            </a:lvl4pPr>
            <a:lvl5pPr lvl="4">
              <a:spcBef>
                <a:spcPts val="0"/>
              </a:spcBef>
              <a:defRPr>
                <a:solidFill>
                  <a:srgbClr val="DA0002"/>
                </a:solidFill>
              </a:defRPr>
            </a:lvl5pPr>
            <a:lvl6pPr lvl="5">
              <a:spcBef>
                <a:spcPts val="0"/>
              </a:spcBef>
              <a:defRPr>
                <a:solidFill>
                  <a:srgbClr val="DA0002"/>
                </a:solidFill>
              </a:defRPr>
            </a:lvl6pPr>
            <a:lvl7pPr lvl="6">
              <a:spcBef>
                <a:spcPts val="0"/>
              </a:spcBef>
              <a:defRPr>
                <a:solidFill>
                  <a:srgbClr val="DA0002"/>
                </a:solidFill>
              </a:defRPr>
            </a:lvl7pPr>
            <a:lvl8pPr lvl="7">
              <a:spcBef>
                <a:spcPts val="0"/>
              </a:spcBef>
              <a:defRPr>
                <a:solidFill>
                  <a:srgbClr val="DA0002"/>
                </a:solidFill>
              </a:defRPr>
            </a:lvl8pPr>
            <a:lvl9pPr lvl="8">
              <a:spcBef>
                <a:spcPts val="0"/>
              </a:spcBef>
              <a:defRPr>
                <a:solidFill>
                  <a:srgbClr val="DA0002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cxnSp>
        <p:nvCxnSpPr>
          <p:cNvPr id="19" name="Shape 19"/>
          <p:cNvCxnSpPr/>
          <p:nvPr/>
        </p:nvCxnSpPr>
        <p:spPr>
          <a:xfrm>
            <a:off x="457200" y="1143000"/>
            <a:ext cx="8229600" cy="0"/>
          </a:xfrm>
          <a:prstGeom prst="straightConnector1">
            <a:avLst/>
          </a:prstGeom>
          <a:noFill/>
          <a:ln cap="flat" cmpd="sng" w="50800">
            <a:solidFill>
              <a:srgbClr val="DA000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" name="Shape 20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>
                <a:solidFill>
                  <a:srgbClr val="DA0002"/>
                </a:solidFill>
              </a:defRPr>
            </a:lvl1pPr>
            <a:lvl2pPr lvl="1">
              <a:spcBef>
                <a:spcPts val="0"/>
              </a:spcBef>
              <a:defRPr>
                <a:solidFill>
                  <a:srgbClr val="DA0002"/>
                </a:solidFill>
              </a:defRPr>
            </a:lvl2pPr>
            <a:lvl3pPr lvl="2">
              <a:spcBef>
                <a:spcPts val="0"/>
              </a:spcBef>
              <a:defRPr>
                <a:solidFill>
                  <a:srgbClr val="DA0002"/>
                </a:solidFill>
              </a:defRPr>
            </a:lvl3pPr>
            <a:lvl4pPr lvl="3">
              <a:spcBef>
                <a:spcPts val="0"/>
              </a:spcBef>
              <a:defRPr>
                <a:solidFill>
                  <a:srgbClr val="DA0002"/>
                </a:solidFill>
              </a:defRPr>
            </a:lvl4pPr>
            <a:lvl5pPr lvl="4">
              <a:spcBef>
                <a:spcPts val="0"/>
              </a:spcBef>
              <a:defRPr>
                <a:solidFill>
                  <a:srgbClr val="DA0002"/>
                </a:solidFill>
              </a:defRPr>
            </a:lvl5pPr>
            <a:lvl6pPr lvl="5">
              <a:spcBef>
                <a:spcPts val="0"/>
              </a:spcBef>
              <a:defRPr>
                <a:solidFill>
                  <a:srgbClr val="DA0002"/>
                </a:solidFill>
              </a:defRPr>
            </a:lvl6pPr>
            <a:lvl7pPr lvl="6">
              <a:spcBef>
                <a:spcPts val="0"/>
              </a:spcBef>
              <a:defRPr>
                <a:solidFill>
                  <a:srgbClr val="DA0002"/>
                </a:solidFill>
              </a:defRPr>
            </a:lvl7pPr>
            <a:lvl8pPr lvl="7">
              <a:spcBef>
                <a:spcPts val="0"/>
              </a:spcBef>
              <a:defRPr>
                <a:solidFill>
                  <a:srgbClr val="DA0002"/>
                </a:solidFill>
              </a:defRPr>
            </a:lvl8pPr>
            <a:lvl9pPr lvl="8">
              <a:spcBef>
                <a:spcPts val="0"/>
              </a:spcBef>
              <a:defRPr>
                <a:solidFill>
                  <a:srgbClr val="DA0002"/>
                </a:solidFill>
              </a:defRPr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cxnSp>
        <p:nvCxnSpPr>
          <p:cNvPr id="25" name="Shape 25"/>
          <p:cNvCxnSpPr/>
          <p:nvPr/>
        </p:nvCxnSpPr>
        <p:spPr>
          <a:xfrm>
            <a:off x="457200" y="1143000"/>
            <a:ext cx="8229600" cy="0"/>
          </a:xfrm>
          <a:prstGeom prst="straightConnector1">
            <a:avLst/>
          </a:prstGeom>
          <a:noFill/>
          <a:ln cap="flat" cmpd="sng" w="50800">
            <a:solidFill>
              <a:srgbClr val="DA000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" name="Shape 26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cxnSp>
        <p:nvCxnSpPr>
          <p:cNvPr id="29" name="Shape 29"/>
          <p:cNvCxnSpPr/>
          <p:nvPr/>
        </p:nvCxnSpPr>
        <p:spPr>
          <a:xfrm>
            <a:off x="457200" y="1143000"/>
            <a:ext cx="8229600" cy="0"/>
          </a:xfrm>
          <a:prstGeom prst="straightConnector1">
            <a:avLst/>
          </a:prstGeom>
          <a:noFill/>
          <a:ln cap="flat" cmpd="sng" w="508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" name="Shape 30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idx="1" type="body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SzPct val="100000"/>
              <a:buNone/>
              <a:defRPr sz="1800"/>
            </a:lvl1pPr>
          </a:lstStyle>
          <a:p/>
        </p:txBody>
      </p:sp>
      <p:cxnSp>
        <p:nvCxnSpPr>
          <p:cNvPr id="33" name="Shape 33"/>
          <p:cNvCxnSpPr/>
          <p:nvPr/>
        </p:nvCxnSpPr>
        <p:spPr>
          <a:xfrm>
            <a:off x="457200" y="4317760"/>
            <a:ext cx="8229600" cy="0"/>
          </a:xfrm>
          <a:prstGeom prst="straightConnector1">
            <a:avLst/>
          </a:prstGeom>
          <a:noFill/>
          <a:ln cap="flat" cmpd="sng" w="508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" name="Shape 3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hape 36"/>
          <p:cNvCxnSpPr/>
          <p:nvPr/>
        </p:nvCxnSpPr>
        <p:spPr>
          <a:xfrm>
            <a:off x="457200" y="113139"/>
            <a:ext cx="8229600" cy="0"/>
          </a:xfrm>
          <a:prstGeom prst="straightConnector1">
            <a:avLst/>
          </a:prstGeom>
          <a:noFill/>
          <a:ln cap="flat" cmpd="sng" w="508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" name="Shape 3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.xml"/></Relationships>
</file>

<file path=ppt/slideMasters/slideMaster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None/>
              <a:defRPr b="1" sz="36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None/>
              <a:defRPr b="1" sz="36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None/>
              <a:defRPr b="1" sz="36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None/>
              <a:defRPr b="1" sz="36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None/>
              <a:defRPr b="1" sz="36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None/>
              <a:defRPr b="1" sz="36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None/>
              <a:defRPr b="1" sz="36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None/>
              <a:defRPr b="1" sz="36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None/>
              <a:defRPr b="1"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lvl="1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lvl="2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lvl="3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lvl="4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lvl="5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lvl="6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lvl="7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lvl="8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  <p:cxnSp>
        <p:nvCxnSpPr>
          <p:cNvPr id="8" name="Shape 8"/>
          <p:cNvCxnSpPr/>
          <p:nvPr/>
        </p:nvCxnSpPr>
        <p:spPr>
          <a:xfrm>
            <a:off x="457200" y="5023259"/>
            <a:ext cx="8229600" cy="0"/>
          </a:xfrm>
          <a:prstGeom prst="straightConnector1">
            <a:avLst/>
          </a:prstGeom>
          <a:noFill/>
          <a:ln cap="flat" cmpd="sng" w="5080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" name="Shape 9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dk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.xml"/><Relationship Id="rId2" Type="http://schemas.openxmlformats.org/officeDocument/2006/relationships/notesSlide" Target="../notesSlides/notesSlide.xml"/></Relationships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3.png"/><Relationship Id="rId4" Type="http://schemas.openxmlformats.org/officeDocument/2006/relationships/image" Target="../media/image05.png"/><Relationship Id="rId5" Type="http://schemas.openxmlformats.org/officeDocument/2006/relationships/image" Target="../media/image00.png"/><Relationship Id="rId6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www.unc.edu/~rls/s151-09/class4.pdf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0.png"/><Relationship Id="rId4" Type="http://schemas.openxmlformats.org/officeDocument/2006/relationships/image" Target="../media/image12.png"/><Relationship Id="rId5" Type="http://schemas.openxmlformats.org/officeDocument/2006/relationships/image" Target="../media/image19.png"/><Relationship Id="rId6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hyperlink" Target="https://en.wikipedia.org/wiki/Determining_the_number_of_clusters_in_a_data_set" TargetMode="External"/><Relationship Id="rId5" Type="http://schemas.openxmlformats.org/officeDocument/2006/relationships/hyperlink" Target="http://www.edureka.co/blog/clustering-on-bank-data-using-r/" TargetMode="External"/><Relationship Id="rId6" Type="http://schemas.openxmlformats.org/officeDocument/2006/relationships/hyperlink" Target="http://web.stanford.edu/~hastie/Papers/gap.pdf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.xml"/><Relationship Id="rId4" Type="http://schemas.openxmlformats.org/officeDocument/2006/relationships/image" Target="../media/image21.jpg"/><Relationship Id="rId5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Relationship Id="rId5" Type="http://schemas.openxmlformats.org/officeDocument/2006/relationships/image" Target="../media/image26.png"/><Relationship Id="rId6" Type="http://schemas.openxmlformats.org/officeDocument/2006/relationships/image" Target="../media/image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comments" Target="../comments/comment1.xml"/><Relationship Id="rId4" Type="http://schemas.openxmlformats.org/officeDocument/2006/relationships/image" Target="../media/image54.png"/><Relationship Id="rId5" Type="http://schemas.openxmlformats.org/officeDocument/2006/relationships/image" Target="../media/image2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Relationship Id="rId4" Type="http://schemas.openxmlformats.org/officeDocument/2006/relationships/image" Target="../media/image29.png"/><Relationship Id="rId5" Type="http://schemas.openxmlformats.org/officeDocument/2006/relationships/hyperlink" Target="http://stats.stackexchange.com/questions/48520/interpreting-result-of-k-means-clustering-in-r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png"/><Relationship Id="rId4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comments" Target="../comments/comment2.xml"/><Relationship Id="rId4" Type="http://schemas.openxmlformats.org/officeDocument/2006/relationships/image" Target="../media/image35.png"/><Relationship Id="rId9" Type="http://schemas.openxmlformats.org/officeDocument/2006/relationships/image" Target="../media/image39.png"/><Relationship Id="rId5" Type="http://schemas.openxmlformats.org/officeDocument/2006/relationships/image" Target="../media/image42.png"/><Relationship Id="rId6" Type="http://schemas.openxmlformats.org/officeDocument/2006/relationships/image" Target="../media/image37.png"/><Relationship Id="rId7" Type="http://schemas.openxmlformats.org/officeDocument/2006/relationships/image" Target="../media/image40.png"/><Relationship Id="rId8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1.png"/><Relationship Id="rId4" Type="http://schemas.openxmlformats.org/officeDocument/2006/relationships/image" Target="../media/image6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1" Type="http://schemas.openxmlformats.org/officeDocument/2006/relationships/hyperlink" Target="http://sumnous.github.io/blog/2014/07/24/gephi-on-mac/" TargetMode="External"/><Relationship Id="rId10" Type="http://schemas.openxmlformats.org/officeDocument/2006/relationships/hyperlink" Target="http://www.statmethods.net/advgraphs/ggplot2.html" TargetMode="External"/><Relationship Id="rId13" Type="http://schemas.openxmlformats.org/officeDocument/2006/relationships/hyperlink" Target="http://blog.ouseful.info/2010/05/12/getting-started-with-the-gephi-network-visualisation-app-%E2%80%93-my-facebook-network-part-iv/" TargetMode="External"/><Relationship Id="rId12" Type="http://schemas.openxmlformats.org/officeDocument/2006/relationships/hyperlink" Target="https://lbartkowski.wordpress.com/2014/11/28/gephi-0-8-2-on-apple-osx-yosemite/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://www.edureka.co/blog/clustering-on-bank-data-using-r/" TargetMode="External"/><Relationship Id="rId4" Type="http://schemas.openxmlformats.org/officeDocument/2006/relationships/hyperlink" Target="http://www.unc.edu/~rls/s151-09/class4.pdf" TargetMode="External"/><Relationship Id="rId9" Type="http://schemas.openxmlformats.org/officeDocument/2006/relationships/hyperlink" Target="https://github.com/josephmisiti/hadoop-examples/blob/master/mahout/clustering/CSVToMahout.java" TargetMode="External"/><Relationship Id="rId15" Type="http://schemas.openxmlformats.org/officeDocument/2006/relationships/hyperlink" Target="https://stat.ethz.ch/R-manual/R-devel/library/cluster/html/pam.html" TargetMode="External"/><Relationship Id="rId14" Type="http://schemas.openxmlformats.org/officeDocument/2006/relationships/hyperlink" Target="https://www.youtube.com/watch?v=WrjpO7CmUoQ&amp;index=10&amp;list=PLJbE6j2EG1pZnBhOg3_Rb63WLCprtyJag" TargetMode="External"/><Relationship Id="rId5" Type="http://schemas.openxmlformats.org/officeDocument/2006/relationships/hyperlink" Target="http://stats.stackexchange.com/questions/31083/how-to-produce-a-pretty-plot-of-the-results-of-k-means-cluster-analysis" TargetMode="External"/><Relationship Id="rId6" Type="http://schemas.openxmlformats.org/officeDocument/2006/relationships/hyperlink" Target="http://mahout-hadoop.blogspot.com/2013/10/using-mahout-to-cluster-iris-data.html" TargetMode="External"/><Relationship Id="rId7" Type="http://schemas.openxmlformats.org/officeDocument/2006/relationships/hyperlink" Target="https://mahout.apache.org/users/clustering/k-means-commandline.html" TargetMode="External"/><Relationship Id="rId8" Type="http://schemas.openxmlformats.org/officeDocument/2006/relationships/hyperlink" Target="http://stackoverflow.com/questions/13663567/mahout-csv-to-vector-and-running-the-program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5.png"/><Relationship Id="rId4" Type="http://schemas.openxmlformats.org/officeDocument/2006/relationships/image" Target="../media/image5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Relationship Id="rId7" Type="http://schemas.openxmlformats.org/officeDocument/2006/relationships/image" Target="../media/image5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7.png"/><Relationship Id="rId4" Type="http://schemas.openxmlformats.org/officeDocument/2006/relationships/image" Target="../media/image0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ctrTitle"/>
          </p:nvPr>
        </p:nvSpPr>
        <p:spPr>
          <a:xfrm>
            <a:off x="480900" y="522750"/>
            <a:ext cx="8153700" cy="114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69850" lvl="0" marL="0" rtl="0" algn="ctr">
              <a:spcBef>
                <a:spcPts val="0"/>
              </a:spcBef>
              <a:buClr>
                <a:schemeClr val="dk1"/>
              </a:buClr>
              <a:buSzPct val="45833"/>
              <a:buFont typeface="Arial"/>
              <a:buNone/>
            </a:pPr>
            <a:r>
              <a:rPr b="0" i="1" lang="e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COEN 242 - Big Data Project (Summer 2015)</a:t>
            </a: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0" i="1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0" i="1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0" i="1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 algn="ctr">
              <a:spcBef>
                <a:spcPts val="0"/>
              </a:spcBef>
              <a:buNone/>
            </a:pPr>
            <a:r>
              <a:t/>
            </a:r>
            <a:endParaRPr b="0" i="1" sz="2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algn="ctr">
              <a:spcBef>
                <a:spcPts val="0"/>
              </a:spcBef>
              <a:buNone/>
            </a:pPr>
            <a:r>
              <a:rPr lang="en" sz="36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K-means clustering on US Airlines data</a:t>
            </a:r>
          </a:p>
        </p:txBody>
      </p:sp>
      <p:sp>
        <p:nvSpPr>
          <p:cNvPr id="43" name="Shape 43"/>
          <p:cNvSpPr txBox="1"/>
          <p:nvPr/>
        </p:nvSpPr>
        <p:spPr>
          <a:xfrm>
            <a:off x="3659000" y="1181550"/>
            <a:ext cx="1536900" cy="65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3000" u="sng">
                <a:latin typeface="Calibri"/>
                <a:ea typeface="Calibri"/>
                <a:cs typeface="Calibri"/>
                <a:sym typeface="Calibri"/>
              </a:rPr>
              <a:t>Group 2</a:t>
            </a:r>
          </a:p>
        </p:txBody>
      </p:sp>
      <p:sp>
        <p:nvSpPr>
          <p:cNvPr id="44" name="Shape 44"/>
          <p:cNvSpPr txBox="1"/>
          <p:nvPr/>
        </p:nvSpPr>
        <p:spPr>
          <a:xfrm>
            <a:off x="2927450" y="4062325"/>
            <a:ext cx="3000000" cy="9347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Ankita Mukherjee - </a:t>
            </a:r>
            <a:r>
              <a:rPr b="1" lang="en" sz="16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W1159698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Madhumitha Mani - </a:t>
            </a:r>
            <a:r>
              <a:rPr b="1" lang="en" sz="16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W1157297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Manroop Singh - </a:t>
            </a:r>
            <a:r>
              <a:rPr b="1" lang="en" sz="16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W1166831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Sumana Hariharan - </a:t>
            </a:r>
            <a:r>
              <a:rPr b="1" lang="en" sz="16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W1167638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Swati Prasad - </a:t>
            </a:r>
            <a:r>
              <a:rPr b="1" lang="en" sz="16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W1167721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6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6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cut/>
  </p:transition>
</p:sld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spcBef>
                <a:spcPts val="0"/>
              </a:spcBef>
              <a:buSzPct val="100000"/>
              <a:buFont typeface="Calibri"/>
              <a:buChar char="➔"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Problem Overview</a:t>
            </a:r>
          </a:p>
          <a:p>
            <a:pPr indent="-317500" lvl="0" marL="457200" rtl="0">
              <a:spcBef>
                <a:spcPts val="0"/>
              </a:spcBef>
              <a:buSzPct val="100000"/>
              <a:buFont typeface="Calibri"/>
              <a:buChar char="➔"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Dataset Description</a:t>
            </a:r>
          </a:p>
          <a:p>
            <a:pPr indent="-317500" lvl="0" marL="457200" rtl="0">
              <a:spcBef>
                <a:spcPts val="0"/>
              </a:spcBef>
              <a:buSzPct val="100000"/>
              <a:buFont typeface="Calibri"/>
              <a:buChar char="➔"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Data preprocessing </a:t>
            </a:r>
          </a:p>
          <a:p>
            <a:pPr indent="-317500" lvl="1" marL="914400" rtl="0">
              <a:spcBef>
                <a:spcPts val="0"/>
              </a:spcBef>
              <a:buSzPct val="100000"/>
              <a:buFont typeface="Calibri"/>
              <a:buChar char="◆"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Remove missing values</a:t>
            </a:r>
          </a:p>
          <a:p>
            <a:pPr indent="-317500" lvl="1" marL="914400" rtl="0">
              <a:spcBef>
                <a:spcPts val="0"/>
              </a:spcBef>
              <a:buSzPct val="100000"/>
              <a:buFont typeface="Calibri"/>
              <a:buChar char="◆"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Remove duplicates</a:t>
            </a:r>
          </a:p>
          <a:p>
            <a:pPr indent="-317500" lvl="1" marL="914400" rtl="0">
              <a:spcBef>
                <a:spcPts val="0"/>
              </a:spcBef>
              <a:buSzPct val="100000"/>
              <a:buFont typeface="Calibri"/>
              <a:buChar char="◆"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Remove noisy data</a:t>
            </a:r>
          </a:p>
          <a:p>
            <a:pPr indent="-317500" lvl="1" marL="914400" rtl="0">
              <a:spcBef>
                <a:spcPts val="0"/>
              </a:spcBef>
              <a:buSzPct val="100000"/>
              <a:buFont typeface="Calibri"/>
              <a:buChar char="◆"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Remove outliers</a:t>
            </a:r>
          </a:p>
          <a:p>
            <a:pPr indent="-317500" lvl="0" marL="457200" rtl="0">
              <a:spcBef>
                <a:spcPts val="0"/>
              </a:spcBef>
              <a:buSzPct val="100000"/>
              <a:buFont typeface="Calibri"/>
              <a:buChar char="➔"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Finding optimum K - Elbow technique</a:t>
            </a:r>
          </a:p>
          <a:p>
            <a:pPr indent="-317500" lvl="0" marL="457200" rtl="0">
              <a:spcBef>
                <a:spcPts val="0"/>
              </a:spcBef>
              <a:buSzPct val="100000"/>
              <a:buFont typeface="Calibri"/>
              <a:buChar char="➔"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Data conversion</a:t>
            </a:r>
          </a:p>
          <a:p>
            <a:pPr indent="-317500" lvl="0" marL="457200" rtl="0">
              <a:spcBef>
                <a:spcPts val="0"/>
              </a:spcBef>
              <a:buSzPct val="100000"/>
              <a:buFont typeface="Calibri"/>
              <a:buChar char="➔"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Execution of kmeans in Weka,Mahout and R </a:t>
            </a:r>
          </a:p>
          <a:p>
            <a:pPr indent="-317500" lvl="0" marL="457200" rtl="0">
              <a:spcBef>
                <a:spcPts val="0"/>
              </a:spcBef>
              <a:buSzPct val="100000"/>
              <a:buFont typeface="Calibri"/>
              <a:buChar char="➔"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Data visualization</a:t>
            </a:r>
          </a:p>
          <a:p>
            <a:pPr indent="-317500" lvl="0" marL="457200" rtl="0">
              <a:spcBef>
                <a:spcPts val="0"/>
              </a:spcBef>
              <a:buSzPct val="100000"/>
              <a:buFont typeface="Calibri"/>
              <a:buChar char="➔"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Outlier analysis</a:t>
            </a:r>
          </a:p>
          <a:p>
            <a:pPr indent="-317500" lvl="0" marL="457200" rtl="0">
              <a:spcBef>
                <a:spcPts val="0"/>
              </a:spcBef>
              <a:buSzPct val="100000"/>
              <a:buFont typeface="Calibri"/>
              <a:buChar char="➔"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PAM using R</a:t>
            </a:r>
          </a:p>
          <a:p>
            <a:pPr indent="-317500" lvl="0" marL="457200" rtl="0">
              <a:spcBef>
                <a:spcPts val="0"/>
              </a:spcBef>
              <a:buSzPct val="100000"/>
              <a:buFont typeface="Calibri"/>
              <a:buChar char="➔"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Performance comparison between Weka and Mahout</a:t>
            </a:r>
          </a:p>
          <a:p>
            <a:pPr indent="-317500" lvl="0" marL="457200" rtl="0">
              <a:spcBef>
                <a:spcPts val="0"/>
              </a:spcBef>
              <a:buSzPct val="100000"/>
              <a:buFont typeface="Calibri"/>
              <a:buChar char="➔"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Challenges faced and lessons learnt</a:t>
            </a:r>
          </a:p>
          <a:p>
            <a:pPr indent="-317500" lvl="0" marL="457200">
              <a:spcBef>
                <a:spcPts val="0"/>
              </a:spcBef>
              <a:buSzPct val="100000"/>
              <a:buFont typeface="Calibri"/>
              <a:buChar char="➔"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Conclusion</a:t>
            </a:r>
          </a:p>
        </p:txBody>
      </p:sp>
      <p:sp>
        <p:nvSpPr>
          <p:cNvPr id="50" name="Shape 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Agenda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Data Preprocessing - Remove noisy data using R</a:t>
            </a:r>
          </a:p>
        </p:txBody>
      </p:sp>
      <p:pic>
        <p:nvPicPr>
          <p:cNvPr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0950" y="1456775"/>
            <a:ext cx="1424575" cy="137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6725" y="2860650"/>
            <a:ext cx="2970700" cy="2087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230000" y="2498575"/>
            <a:ext cx="1055999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Noisy data</a:t>
            </a:r>
          </a:p>
        </p:txBody>
      </p:sp>
      <p:cxnSp>
        <p:nvCxnSpPr>
          <p:cNvPr id="114" name="Shape 114"/>
          <p:cNvCxnSpPr/>
          <p:nvPr/>
        </p:nvCxnSpPr>
        <p:spPr>
          <a:xfrm flipH="1" rot="10800000">
            <a:off x="674350" y="2219850"/>
            <a:ext cx="650700" cy="3518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5" name="Shape 115"/>
          <p:cNvCxnSpPr/>
          <p:nvPr/>
        </p:nvCxnSpPr>
        <p:spPr>
          <a:xfrm>
            <a:off x="674350" y="2860650"/>
            <a:ext cx="580199" cy="2651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6" name="Shape 116"/>
          <p:cNvSpPr txBox="1"/>
          <p:nvPr/>
        </p:nvSpPr>
        <p:spPr>
          <a:xfrm>
            <a:off x="7700375" y="2571750"/>
            <a:ext cx="1055999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Noise removed</a:t>
            </a:r>
          </a:p>
        </p:txBody>
      </p:sp>
      <p:pic>
        <p:nvPicPr>
          <p:cNvPr id="117" name="Shape 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2975" y="1345950"/>
            <a:ext cx="3840903" cy="1591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" name="Shape 118"/>
          <p:cNvCxnSpPr/>
          <p:nvPr/>
        </p:nvCxnSpPr>
        <p:spPr>
          <a:xfrm rot="10800000">
            <a:off x="7223949" y="2049024"/>
            <a:ext cx="742200" cy="480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9" name="Shape 119"/>
          <p:cNvCxnSpPr/>
          <p:nvPr/>
        </p:nvCxnSpPr>
        <p:spPr>
          <a:xfrm flipH="1">
            <a:off x="7359900" y="3136275"/>
            <a:ext cx="595799" cy="491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20" name="Shape 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5060" y="2899212"/>
            <a:ext cx="2833913" cy="20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Font typeface="Calibri"/>
              <a:buChar char="➔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data objects that deviate significantly from the normal objects as if they were generated by a different mechanism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Calibri"/>
              <a:buChar char="➔"/>
            </a:pPr>
            <a:r>
              <a:rPr lang="en" sz="1800" u="sng">
                <a:latin typeface="Calibri"/>
                <a:ea typeface="Calibri"/>
                <a:cs typeface="Calibri"/>
                <a:sym typeface="Calibri"/>
              </a:rPr>
              <a:t>Method: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Using Interquartile range (IQR)</a:t>
            </a:r>
          </a:p>
          <a:p>
            <a:pPr indent="-342900" lvl="1" marL="914400" rtl="0">
              <a:spcBef>
                <a:spcPts val="0"/>
              </a:spcBef>
              <a:buSzPct val="100000"/>
              <a:buFont typeface="Calibri"/>
              <a:buChar char="◆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Find the IQR : Q3 - Q1</a:t>
            </a:r>
          </a:p>
          <a:p>
            <a:pPr indent="-342900" lvl="1" marL="914400" rtl="0">
              <a:spcBef>
                <a:spcPts val="0"/>
              </a:spcBef>
              <a:buSzPct val="100000"/>
              <a:buFont typeface="Calibri"/>
              <a:buChar char="◆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Calculate (Q1 - 1.5 ) * IQR and (Q3 + 1.5) * IQR</a:t>
            </a:r>
          </a:p>
          <a:p>
            <a:pPr indent="-342900" lvl="1" marL="914400" rtl="0">
              <a:spcBef>
                <a:spcPts val="0"/>
              </a:spcBef>
              <a:buSzPct val="100000"/>
              <a:buFont typeface="Calibri"/>
              <a:buChar char="◆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Any data objects that fall outside the above range are considered noise</a:t>
            </a:r>
          </a:p>
          <a:p>
            <a:pPr indent="457200" lvl="0" marL="0" rtl="0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Eg: In airlines dataset -&gt; IQR = 19</a:t>
            </a:r>
          </a:p>
          <a:p>
            <a:pPr indent="457200" lvl="0" marL="0" rtl="0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     Range: -256.5 to 161.5</a:t>
            </a:r>
          </a:p>
          <a:p>
            <a:pPr indent="457200" lvl="0" marL="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en" sz="1100" u="sng">
                <a:solidFill>
                  <a:srgbClr val="1155CC"/>
                </a:solidFill>
                <a:hlinkClick r:id="rId3"/>
              </a:rPr>
              <a:t>http://www.unc.edu/~rls/s151-09/class4.pdf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69850" lvl="0" marL="0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69850" lvl="0" marL="0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69850" lvl="0" marL="0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69850" lvl="0" marL="2286000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Shape 12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Data Preprocessing - Remove outliers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69850" lvl="0" marL="0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69850" lvl="0" marL="0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69850" lvl="0" marL="0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69850" lvl="0" marL="2286000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Shape 1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Data Preprocessing - Remove outliers using R</a:t>
            </a:r>
          </a:p>
        </p:txBody>
      </p:sp>
      <p:pic>
        <p:nvPicPr>
          <p:cNvPr id="133" name="Shape 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0075" y="1366875"/>
            <a:ext cx="2613549" cy="159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6300" y="3045225"/>
            <a:ext cx="2773150" cy="188062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/>
        </p:nvSpPr>
        <p:spPr>
          <a:xfrm>
            <a:off x="128925" y="3000525"/>
            <a:ext cx="1857299" cy="56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CC0000"/>
                </a:solidFill>
                <a:latin typeface="Calibri"/>
                <a:ea typeface="Calibri"/>
                <a:cs typeface="Calibri"/>
                <a:sym typeface="Calibri"/>
              </a:rPr>
              <a:t>Outlier - boxplot</a:t>
            </a:r>
          </a:p>
        </p:txBody>
      </p:sp>
      <p:cxnSp>
        <p:nvCxnSpPr>
          <p:cNvPr id="136" name="Shape 136"/>
          <p:cNvCxnSpPr/>
          <p:nvPr/>
        </p:nvCxnSpPr>
        <p:spPr>
          <a:xfrm>
            <a:off x="875475" y="3376650"/>
            <a:ext cx="364199" cy="3032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37" name="Shape 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49400" y="3045225"/>
            <a:ext cx="2613550" cy="1830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Shape 1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9125" y="1366875"/>
            <a:ext cx="3023824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/>
          <p:nvPr/>
        </p:nvSpPr>
        <p:spPr>
          <a:xfrm>
            <a:off x="7391250" y="2724275"/>
            <a:ext cx="1857299" cy="56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No Outlier - boxplot</a:t>
            </a:r>
          </a:p>
        </p:txBody>
      </p:sp>
      <p:cxnSp>
        <p:nvCxnSpPr>
          <p:cNvPr id="140" name="Shape 140"/>
          <p:cNvCxnSpPr/>
          <p:nvPr/>
        </p:nvCxnSpPr>
        <p:spPr>
          <a:xfrm flipH="1">
            <a:off x="7391249" y="3118162"/>
            <a:ext cx="428700" cy="479699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Font typeface="Calibri"/>
              <a:buChar char="➔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Choose k so that adding another cluster doesn't give much better modeling of the data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Calibri"/>
              <a:buChar char="➔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Plotting the percentage of variance explained by the clusters against the number of clusters, the first clusters will add much information (explain a lot of variance), but at some point the marginal gain will drop, giving an angle in the graph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Calibri"/>
              <a:buChar char="➔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k is chosen at this point, hence the "elbow criterion".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Shape 1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Finding the optimum K - Elbow Technique</a:t>
            </a:r>
          </a:p>
        </p:txBody>
      </p:sp>
      <p:pic>
        <p:nvPicPr>
          <p:cNvPr id="147" name="Shape 1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8050" y="1252425"/>
            <a:ext cx="4056274" cy="2965149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Shape 148"/>
          <p:cNvSpPr txBox="1"/>
          <p:nvPr/>
        </p:nvSpPr>
        <p:spPr>
          <a:xfrm>
            <a:off x="4451700" y="4110425"/>
            <a:ext cx="4528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https://en.wikipedia.org/wiki/Determining_the_number_of_clusters_in_a_data_set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http://www.edureka.co/blog/clustering-on-bank-data-using-r/</a:t>
            </a:r>
          </a:p>
          <a:p>
            <a:pPr lvl="0" rtl="0">
              <a:spcBef>
                <a:spcPts val="600"/>
              </a:spcBef>
              <a:buNone/>
            </a:pPr>
            <a:r>
              <a:rPr lang="en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http://web.stanford.edu/~hastie/Papers/gap.pdf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idx="1" type="body"/>
          </p:nvPr>
        </p:nvSpPr>
        <p:spPr>
          <a:xfrm>
            <a:off x="457200" y="1200150"/>
            <a:ext cx="8229600" cy="34670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Font typeface="Calibri"/>
              <a:buChar char="➔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CSV to ARFF Conversion for Weka and Mahout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Calibri"/>
              <a:buChar char="➔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Used  Weka’s command line for this conversion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>
              <a:spcBef>
                <a:spcPts val="0"/>
              </a:spcBef>
              <a:buSzPct val="100000"/>
              <a:buFont typeface="Calibri"/>
              <a:buChar char="➔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ARFF file is converted to vector file for Mahout using command line given below -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Shape 15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Data Conversion</a:t>
            </a:r>
          </a:p>
        </p:txBody>
      </p:sp>
      <p:pic>
        <p:nvPicPr>
          <p:cNvPr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175" y="2037350"/>
            <a:ext cx="6841850" cy="651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175" y="3013325"/>
            <a:ext cx="6841848" cy="153554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 txBox="1"/>
          <p:nvPr/>
        </p:nvSpPr>
        <p:spPr>
          <a:xfrm>
            <a:off x="569225" y="4548875"/>
            <a:ext cx="8163899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http://mahout-hadoop.blogspot.com/2013/10/using-mahout-to-cluster-iris-data.html </a:t>
            </a:r>
            <a:r>
              <a:rPr lang="en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rtl="0">
              <a:spcBef>
                <a:spcPts val="60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" name="Shape 158"/>
          <p:cNvSpPr/>
          <p:nvPr/>
        </p:nvSpPr>
        <p:spPr>
          <a:xfrm>
            <a:off x="777575" y="3000225"/>
            <a:ext cx="6887100" cy="2741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744675" y="2049750"/>
            <a:ext cx="6963900" cy="471599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➔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Input : 17 Attributes</a:t>
            </a:r>
          </a:p>
          <a:p>
            <a:pPr indent="-298450" lvl="1" marL="914400" rtl="0">
              <a:spcBef>
                <a:spcPts val="0"/>
              </a:spcBef>
              <a:buSzPct val="100000"/>
              <a:buFont typeface="Calibri"/>
              <a:buChar char="◆"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Year, Month,DayOfMonth,DayOfWeek,Departure Time ,Unique Carrier, Arr Delay , Dep Delay,Origin,Dest,Distance,AirTime,Carrier_Delay  ,Weather_delay ,NAS_Delay,Security_Delay, Late_Aircraft_Delay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Calibri"/>
              <a:buChar char="➔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Criteria for execution</a:t>
            </a:r>
          </a:p>
          <a:p>
            <a:pPr indent="-342900" lvl="1" marL="914400" rtl="0">
              <a:spcBef>
                <a:spcPts val="0"/>
              </a:spcBef>
              <a:buSzPct val="100000"/>
              <a:buFont typeface="Calibri"/>
              <a:buChar char="◆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Number of clusters = 3</a:t>
            </a:r>
          </a:p>
          <a:p>
            <a:pPr indent="-342900" lvl="1" marL="914400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◆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Max Iteration = 500</a:t>
            </a:r>
          </a:p>
          <a:p>
            <a:pPr indent="-342900" lvl="1" marL="914400" rtl="0">
              <a:spcBef>
                <a:spcPts val="0"/>
              </a:spcBef>
              <a:buClr>
                <a:srgbClr val="000000"/>
              </a:buClr>
              <a:buSzPct val="100000"/>
              <a:buFont typeface="Calibri"/>
              <a:buChar char="◆"/>
            </a:pPr>
            <a:r>
              <a:rPr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Initial seed = 10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Calibri"/>
              <a:buChar char="➔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Output: </a:t>
            </a:r>
            <a:r>
              <a:rPr lang="en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Large cluster sum of  squared errors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Shape 1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K-means with 17 attributes in Weka</a:t>
            </a:r>
          </a:p>
        </p:txBody>
      </p:sp>
      <p:pic>
        <p:nvPicPr>
          <p:cNvPr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7450" y="1169825"/>
            <a:ext cx="4049324" cy="383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/>
          <p:nvPr/>
        </p:nvSpPr>
        <p:spPr>
          <a:xfrm>
            <a:off x="7675800" y="1490450"/>
            <a:ext cx="811500" cy="230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alibri"/>
              <a:buChar char="➔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Convert the CSV to ARFF format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Calibri"/>
              <a:buChar char="➔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Generate vectors from the ARFF file using</a:t>
            </a:r>
          </a:p>
          <a:p>
            <a:pPr indent="4572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mahout arff.vector -d all2012_dep_arr_sample.arff -o airlines_dep_arr_sample/data -t ~/Documents/airlines/dep_arr_noisy_sample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Calibri"/>
              <a:buChar char="➔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Initially used Canopy to find the initial centroids, but canopy is deprecated in Mahout, hence did not use it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Calibri"/>
              <a:buChar char="➔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Run K-means using the same criteria as in Weka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i="1" lang="en" sz="14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mahout kmeans -i airlines_dep_arr_sample/data -o airlines_dep_arr_sample/project-output -k 3 -c airlines_dep_arr_sample/output --maxIter 500 -dm org.apache.mahout.common.distance.EuclideanDistanceMeasure --clustering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Calibri"/>
              <a:buChar char="➔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Take clusterdump for visualization in Gephi 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i="1" lang="en" sz="14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mahout clusterdump -i airlines_dep_arr_sample/project-output/clusters-8-final -o airlines_dep_arr_sample_output/airlines_2012_dep_arr_noisy_sample1.graphml -of GRAPH_ML -p airlines_dep_arr_sample/project-output/clusteredPoints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457200" lvl="0" rtl="0">
              <a:spcBef>
                <a:spcPts val="0"/>
              </a:spcBef>
              <a:buNone/>
            </a:pPr>
            <a:r>
              <a:t/>
            </a:r>
            <a:endParaRPr i="1" sz="14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457200" lvl="0" rtl="0">
              <a:spcBef>
                <a:spcPts val="0"/>
              </a:spcBef>
              <a:buNone/>
            </a:pPr>
            <a:r>
              <a:t/>
            </a:r>
            <a:endParaRPr i="1" sz="14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45720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73" name="Shape 1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Mahout - K-means execution steps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 txBox="1"/>
          <p:nvPr>
            <p:ph idx="1" type="body"/>
          </p:nvPr>
        </p:nvSpPr>
        <p:spPr>
          <a:xfrm>
            <a:off x="457200" y="1002725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Weka Visualization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Weka visualization</a:t>
            </a:r>
          </a:p>
        </p:txBody>
      </p:sp>
      <p:sp>
        <p:nvSpPr>
          <p:cNvPr id="179" name="Shape 17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Problem - Visualization ? </a:t>
            </a:r>
          </a:p>
        </p:txBody>
      </p:sp>
      <p:pic>
        <p:nvPicPr>
          <p:cNvPr id="180" name="Shape 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7575" y="1393450"/>
            <a:ext cx="3645148" cy="3377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250" y="1625575"/>
            <a:ext cx="3921450" cy="3265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6666"/>
              <a:buFont typeface="Arial"/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K-Means with 17 attributes in R and Mahout (300MB)</a:t>
            </a:r>
          </a:p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457200" y="1200150"/>
            <a:ext cx="8418600" cy="857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R Visualization						       Mahout data Visualization using Gephi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0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4977900" y="1723025"/>
            <a:ext cx="4031999" cy="9533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04800" lvl="0" marL="457200" rtl="0">
              <a:spcBef>
                <a:spcPts val="0"/>
              </a:spcBef>
              <a:buSzPct val="100000"/>
              <a:buFont typeface="Calibri"/>
              <a:buChar char="➔"/>
            </a:pPr>
            <a:r>
              <a:rPr lang="en" sz="1200">
                <a:latin typeface="Calibri"/>
                <a:ea typeface="Calibri"/>
                <a:cs typeface="Calibri"/>
                <a:sym typeface="Calibri"/>
              </a:rPr>
              <a:t>Due to the limitations of the Gephi tool that was used for Mahout data visualization, we could not visualize the clusters that was created on 17 attributes - the graphml file was &gt;530MB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0625" y="2635525"/>
            <a:ext cx="1739823" cy="1212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1900" y="2635512"/>
            <a:ext cx="1794898" cy="1294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Shape 1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3737" y="3596375"/>
            <a:ext cx="1487176" cy="121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550" y="1723025"/>
            <a:ext cx="4870348" cy="265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idx="1" type="body"/>
          </p:nvPr>
        </p:nvSpPr>
        <p:spPr>
          <a:xfrm>
            <a:off x="457200" y="1002725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Font typeface="Calibri"/>
              <a:buChar char="➔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Input: Departure Time and Arrival Delay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Calibri"/>
              <a:buChar char="➔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Output: Reduced cluster sum of squared errors.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Calibri"/>
              <a:buChar char="➔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Pattern found - 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 Arrival delay is more when the departure time is in the late evening (6PM) compared to the morning (8AM and 1PM)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Shape 1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K-means on 2 attributes in Weka(~50 MB)</a:t>
            </a:r>
          </a:p>
        </p:txBody>
      </p:sp>
      <p:sp>
        <p:nvSpPr>
          <p:cNvPr id="199" name="Shape 199"/>
          <p:cNvSpPr txBox="1"/>
          <p:nvPr>
            <p:ph idx="2" type="body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2275" y="1200150"/>
            <a:ext cx="3994500" cy="37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Shape 201"/>
          <p:cNvSpPr/>
          <p:nvPr/>
        </p:nvSpPr>
        <p:spPr>
          <a:xfrm>
            <a:off x="7631925" y="2663900"/>
            <a:ext cx="1054799" cy="219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02" name="Shape 202"/>
          <p:cNvSpPr/>
          <p:nvPr/>
        </p:nvSpPr>
        <p:spPr>
          <a:xfrm>
            <a:off x="7204225" y="3398700"/>
            <a:ext cx="1129500" cy="26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Font typeface="Calibri"/>
              <a:buChar char="➔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flight delays is one of the challenging problem for the airline companies that lead to financial losses and in turn leads to negative impact on their business reputation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Calibri"/>
              <a:buChar char="➔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US airlines dataset has up-to-date information about all the flights, hence a good candidate to apply mining algorithms and find patterns in the data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Calibri"/>
              <a:buChar char="➔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the current challenge is to improve the quality of airline on-time performance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Calibri"/>
              <a:buChar char="➔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Goal:</a:t>
            </a:r>
          </a:p>
          <a:p>
            <a:pPr indent="-342900" lvl="1" marL="914400" rtl="0">
              <a:spcBef>
                <a:spcPts val="0"/>
              </a:spcBef>
              <a:buSzPct val="100000"/>
              <a:buFont typeface="Calibri"/>
              <a:buChar char="◆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to find valuable and interesting relationship from the dataset by using data mining techniques on big data like cluster analysis</a:t>
            </a:r>
          </a:p>
        </p:txBody>
      </p:sp>
      <p:sp>
        <p:nvSpPr>
          <p:cNvPr id="56" name="Shape 5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Problem Overview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/>
          <p:nvPr>
            <p:ph idx="1" type="body"/>
          </p:nvPr>
        </p:nvSpPr>
        <p:spPr>
          <a:xfrm>
            <a:off x="457200" y="1002725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Font typeface="Calibri"/>
              <a:buChar char="➔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Output in Weka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200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http://stats.stackexchange.com/questions/31083/how-to-produce-a-pretty-plot-of-the-results-of-k-means-cluster-analysis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Shape 20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Comparing K-means output in Weka and R (2 attributes)  </a:t>
            </a:r>
          </a:p>
        </p:txBody>
      </p:sp>
      <p:sp>
        <p:nvSpPr>
          <p:cNvPr id="209" name="Shape 209"/>
          <p:cNvSpPr txBox="1"/>
          <p:nvPr>
            <p:ph idx="2" type="body"/>
          </p:nvPr>
        </p:nvSpPr>
        <p:spPr>
          <a:xfrm>
            <a:off x="4692275" y="1002725"/>
            <a:ext cx="3994500" cy="762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Font typeface="Calibri"/>
              <a:buChar char="➔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Output in R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                                  </a:t>
            </a:r>
          </a:p>
        </p:txBody>
      </p:sp>
      <p:sp>
        <p:nvSpPr>
          <p:cNvPr id="210" name="Shape 210"/>
          <p:cNvSpPr/>
          <p:nvPr/>
        </p:nvSpPr>
        <p:spPr>
          <a:xfrm>
            <a:off x="7631925" y="2663900"/>
            <a:ext cx="1054799" cy="219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11" name="Shape 211"/>
          <p:cNvSpPr/>
          <p:nvPr/>
        </p:nvSpPr>
        <p:spPr>
          <a:xfrm>
            <a:off x="7204225" y="3398700"/>
            <a:ext cx="1129500" cy="26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2" name="Shape 2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4100" y="2154825"/>
            <a:ext cx="5196625" cy="3043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550" y="2209800"/>
            <a:ext cx="3876675" cy="29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 txBox="1"/>
          <p:nvPr/>
        </p:nvSpPr>
        <p:spPr>
          <a:xfrm>
            <a:off x="1523350" y="1665900"/>
            <a:ext cx="1129500" cy="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" name="Shape 215"/>
          <p:cNvSpPr txBox="1"/>
          <p:nvPr/>
        </p:nvSpPr>
        <p:spPr>
          <a:xfrm>
            <a:off x="6458475" y="1764625"/>
            <a:ext cx="932099" cy="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idx="1" type="body"/>
          </p:nvPr>
        </p:nvSpPr>
        <p:spPr>
          <a:xfrm>
            <a:off x="457200" y="1002725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Weka clustered properly with 3 clusters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Cluster centroids matches with the Mahout output.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2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K-means on 1 attribute - Arrival delay (~20 MB)</a:t>
            </a:r>
          </a:p>
        </p:txBody>
      </p:sp>
      <p:sp>
        <p:nvSpPr>
          <p:cNvPr id="222" name="Shape 222"/>
          <p:cNvSpPr txBox="1"/>
          <p:nvPr>
            <p:ph idx="2" type="body"/>
          </p:nvPr>
        </p:nvSpPr>
        <p:spPr>
          <a:xfrm>
            <a:off x="4506350" y="1002725"/>
            <a:ext cx="4180499" cy="3923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Mahout took more time than Weka for 20 MB. Cluster centroids - 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c=[-11.671]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r=[7.241]}, 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c=[13.488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] r=[11.690]} 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c=[83.784]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r=[29.032]}</a:t>
            </a:r>
          </a:p>
        </p:txBody>
      </p:sp>
      <p:pic>
        <p:nvPicPr>
          <p:cNvPr id="223" name="Shape 2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400" y="2214375"/>
            <a:ext cx="3528525" cy="2828124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/>
          <p:nvPr/>
        </p:nvSpPr>
        <p:spPr>
          <a:xfrm>
            <a:off x="1896050" y="3464625"/>
            <a:ext cx="1864500" cy="230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5" name="Shape 2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2275" y="2302000"/>
            <a:ext cx="4134900" cy="2964124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/>
          <p:nvPr/>
        </p:nvSpPr>
        <p:spPr>
          <a:xfrm>
            <a:off x="3245000" y="3968975"/>
            <a:ext cx="866400" cy="329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7" name="Shape 227"/>
          <p:cNvSpPr/>
          <p:nvPr/>
        </p:nvSpPr>
        <p:spPr>
          <a:xfrm>
            <a:off x="7894975" y="4736650"/>
            <a:ext cx="932099" cy="406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idx="1" type="body"/>
          </p:nvPr>
        </p:nvSpPr>
        <p:spPr>
          <a:xfrm>
            <a:off x="457200" y="1002725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Weka : X-axis  -&gt; Cluster Number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    Y- axis -&gt; Arrival Delay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Shape 233"/>
          <p:cNvSpPr txBox="1"/>
          <p:nvPr>
            <p:ph idx="2" type="body"/>
          </p:nvPr>
        </p:nvSpPr>
        <p:spPr>
          <a:xfrm>
            <a:off x="4692275" y="1002725"/>
            <a:ext cx="3994500" cy="3923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Gephi Visualization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837" y="1875699"/>
            <a:ext cx="4212424" cy="313402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Shape 235"/>
          <p:cNvSpPr/>
          <p:nvPr/>
        </p:nvSpPr>
        <p:spPr>
          <a:xfrm>
            <a:off x="6699750" y="4232300"/>
            <a:ext cx="910200" cy="8445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6" name="Shape 236"/>
          <p:cNvSpPr/>
          <p:nvPr/>
        </p:nvSpPr>
        <p:spPr>
          <a:xfrm>
            <a:off x="5559175" y="1918275"/>
            <a:ext cx="1250399" cy="1162499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7" name="Shape 237"/>
          <p:cNvSpPr/>
          <p:nvPr/>
        </p:nvSpPr>
        <p:spPr>
          <a:xfrm>
            <a:off x="7697725" y="3201400"/>
            <a:ext cx="822599" cy="1030800"/>
          </a:xfrm>
          <a:prstGeom prst="ellipse">
            <a:avLst/>
          </a:prstGeom>
          <a:noFill/>
          <a:ln cap="flat" cmpd="sng" w="1905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8" name="Shape 2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97945" y="1791800"/>
            <a:ext cx="4304406" cy="3134024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/>
          <p:nvPr/>
        </p:nvSpPr>
        <p:spPr>
          <a:xfrm>
            <a:off x="7453900" y="1892225"/>
            <a:ext cx="690000" cy="9408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6168025" y="3805350"/>
            <a:ext cx="595799" cy="9828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1" name="Shape 241"/>
          <p:cNvSpPr/>
          <p:nvPr/>
        </p:nvSpPr>
        <p:spPr>
          <a:xfrm>
            <a:off x="7913875" y="4118975"/>
            <a:ext cx="606299" cy="940800"/>
          </a:xfrm>
          <a:prstGeom prst="ellips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2" name="Shape 2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Visualization in Weka and Gephi (1 attribute)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idx="1" type="body"/>
          </p:nvPr>
        </p:nvSpPr>
        <p:spPr>
          <a:xfrm>
            <a:off x="457200" y="1002725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457200"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Shape 2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Visualization in R (1 attribute)</a:t>
            </a:r>
          </a:p>
        </p:txBody>
      </p:sp>
      <p:sp>
        <p:nvSpPr>
          <p:cNvPr id="249" name="Shape 249"/>
          <p:cNvSpPr txBox="1"/>
          <p:nvPr>
            <p:ph idx="2" type="body"/>
          </p:nvPr>
        </p:nvSpPr>
        <p:spPr>
          <a:xfrm>
            <a:off x="4589425" y="1728312"/>
            <a:ext cx="3994500" cy="22379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i="1" lang="en" sz="1800">
                <a:latin typeface="Calibri"/>
                <a:ea typeface="Calibri"/>
                <a:cs typeface="Calibri"/>
                <a:sym typeface="Calibri"/>
              </a:rPr>
              <a:t>Quality of the cluster = between_SS / total_SS =  81.6 % 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The above measure is an indication of how distinct are the different groups of clusters being formed.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0" name="Shape 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595075"/>
            <a:ext cx="4132220" cy="29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87" y="1465400"/>
            <a:ext cx="3994499" cy="513599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 txBox="1"/>
          <p:nvPr/>
        </p:nvSpPr>
        <p:spPr>
          <a:xfrm>
            <a:off x="457200" y="4631250"/>
            <a:ext cx="8028900" cy="3653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12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http://stats.stackexchange.com/questions/48520/interpreting-result-of-k-means-clustering-in-r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idx="2" type="body"/>
          </p:nvPr>
        </p:nvSpPr>
        <p:spPr>
          <a:xfrm>
            <a:off x="4506350" y="1002725"/>
            <a:ext cx="4180499" cy="3923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Mahout took more time than Weka for 20 MB. Cluster centroids - 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c=[48.524]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r=[25.143]}, 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c=[191.474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] r=[98.963]} 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c=[-6.597]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r=[11.368]}</a:t>
            </a:r>
          </a:p>
        </p:txBody>
      </p:sp>
      <p:sp>
        <p:nvSpPr>
          <p:cNvPr id="258" name="Shape 2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K-means with outliers and noisy data (1 attribute)</a:t>
            </a:r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1300" y="2414925"/>
            <a:ext cx="4660873" cy="2542174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/>
          <p:nvPr/>
        </p:nvSpPr>
        <p:spPr>
          <a:xfrm>
            <a:off x="7288625" y="4694825"/>
            <a:ext cx="932099" cy="4068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1" name="Shape 261"/>
          <p:cNvSpPr/>
          <p:nvPr/>
        </p:nvSpPr>
        <p:spPr>
          <a:xfrm>
            <a:off x="5708025" y="1745875"/>
            <a:ext cx="2404500" cy="292799"/>
          </a:xfrm>
          <a:prstGeom prst="flowChartConnector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2" name="Shape 262"/>
          <p:cNvSpPr txBox="1"/>
          <p:nvPr>
            <p:ph idx="2" type="body"/>
          </p:nvPr>
        </p:nvSpPr>
        <p:spPr>
          <a:xfrm>
            <a:off x="457200" y="3408109"/>
            <a:ext cx="3994500" cy="154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400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From the above table, it is evident that the quality of the clusters is greatly affected in the presence of outliers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4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3" name="Shape 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375" y="1460951"/>
            <a:ext cx="3994499" cy="194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Font typeface="Calibri"/>
              <a:buChar char="➔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Input : Weka kmeans cluster output includes each data points and cluster number to which it belongs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Calibri"/>
              <a:buChar char="➔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Distance of each data point from 3 centroids (3 clusters) are calculated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Calibri"/>
              <a:buChar char="➔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Minimum distance is calculated and the associated cluster is noted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Calibri"/>
              <a:buChar char="➔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Check is made whether calculated cluster is same as the Weka output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0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Shape 2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Accuracy </a:t>
            </a:r>
          </a:p>
        </p:txBody>
      </p:sp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3449549"/>
            <a:ext cx="8596850" cy="1017924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Shape 271"/>
          <p:cNvSpPr/>
          <p:nvPr/>
        </p:nvSpPr>
        <p:spPr>
          <a:xfrm>
            <a:off x="1676875" y="3650925"/>
            <a:ext cx="635999" cy="416699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2" name="Shape 272"/>
          <p:cNvSpPr/>
          <p:nvPr/>
        </p:nvSpPr>
        <p:spPr>
          <a:xfrm>
            <a:off x="6173325" y="3650925"/>
            <a:ext cx="515400" cy="416699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3" name="Shape 273"/>
          <p:cNvSpPr/>
          <p:nvPr/>
        </p:nvSpPr>
        <p:spPr>
          <a:xfrm>
            <a:off x="8330150" y="3672975"/>
            <a:ext cx="723900" cy="372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74" name="Shape 274"/>
          <p:cNvCxnSpPr>
            <a:stCxn id="271" idx="4"/>
          </p:cNvCxnSpPr>
          <p:nvPr/>
        </p:nvCxnSpPr>
        <p:spPr>
          <a:xfrm>
            <a:off x="1994874" y="4067624"/>
            <a:ext cx="427800" cy="625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75" name="Shape 275"/>
          <p:cNvCxnSpPr>
            <a:stCxn id="272" idx="4"/>
          </p:cNvCxnSpPr>
          <p:nvPr/>
        </p:nvCxnSpPr>
        <p:spPr>
          <a:xfrm flipH="1">
            <a:off x="6030825" y="4067624"/>
            <a:ext cx="400200" cy="559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76" name="Shape 276"/>
          <p:cNvSpPr txBox="1"/>
          <p:nvPr/>
        </p:nvSpPr>
        <p:spPr>
          <a:xfrm>
            <a:off x="2312875" y="4627125"/>
            <a:ext cx="1436699" cy="309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Weka Output </a:t>
            </a:r>
          </a:p>
        </p:txBody>
      </p:sp>
      <p:sp>
        <p:nvSpPr>
          <p:cNvPr id="277" name="Shape 277"/>
          <p:cNvSpPr txBox="1"/>
          <p:nvPr/>
        </p:nvSpPr>
        <p:spPr>
          <a:xfrm>
            <a:off x="5372750" y="4616025"/>
            <a:ext cx="2478600" cy="309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Calculated Cluster Number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Performance between Weka Vs Mahout</a:t>
            </a:r>
          </a:p>
        </p:txBody>
      </p:sp>
      <p:sp>
        <p:nvSpPr>
          <p:cNvPr id="283" name="Shape 283"/>
          <p:cNvSpPr txBox="1"/>
          <p:nvPr>
            <p:ph idx="2" type="body"/>
          </p:nvPr>
        </p:nvSpPr>
        <p:spPr>
          <a:xfrm>
            <a:off x="4692275" y="1002725"/>
            <a:ext cx="3994500" cy="3923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4" name="Shape 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7416" y="1291975"/>
            <a:ext cx="4501759" cy="374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Shape 2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400" y="1388850"/>
            <a:ext cx="4069749" cy="31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Shape 286"/>
          <p:cNvSpPr txBox="1"/>
          <p:nvPr/>
        </p:nvSpPr>
        <p:spPr>
          <a:xfrm>
            <a:off x="6842125" y="4413975"/>
            <a:ext cx="640200" cy="269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800"/>
              <a:t>in MB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idx="1" type="body"/>
          </p:nvPr>
        </p:nvSpPr>
        <p:spPr>
          <a:xfrm>
            <a:off x="457200" y="1011975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spcBef>
                <a:spcPts val="0"/>
              </a:spcBef>
              <a:buSzPct val="100000"/>
              <a:buFont typeface="Calibri"/>
              <a:buChar char="➔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Weka could not handle datasets more than 50MB when the heap size was 1GB</a:t>
            </a:r>
          </a:p>
          <a:p>
            <a:pPr indent="-336550" lvl="0" marL="457200" rtl="0">
              <a:spcBef>
                <a:spcPts val="0"/>
              </a:spcBef>
              <a:buSzPct val="100000"/>
              <a:buFont typeface="Calibri"/>
              <a:buChar char="➔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Hence the heap size was increased to 6GB in Weka and Mahout to compare the performance</a:t>
            </a:r>
          </a:p>
          <a:p>
            <a:pPr indent="-336550" lvl="0" marL="457200" rtl="0">
              <a:spcBef>
                <a:spcPts val="0"/>
              </a:spcBef>
              <a:buSzPct val="100000"/>
              <a:buFont typeface="Calibri"/>
              <a:buChar char="➔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For 6GB heap size, Weka was able to handle datasets of size less than 320MB</a:t>
            </a:r>
          </a:p>
          <a:p>
            <a:pPr indent="-336550" lvl="1" marL="914400" rtl="0">
              <a:spcBef>
                <a:spcPts val="0"/>
              </a:spcBef>
              <a:buSzPct val="100000"/>
              <a:buFont typeface="Calibri"/>
              <a:buChar char="◆"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Observation: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 Heap size was directly proportional to the processing capability of Weka</a:t>
            </a:r>
          </a:p>
          <a:p>
            <a:pPr indent="-336550" lvl="0" marL="457200" rtl="0">
              <a:spcBef>
                <a:spcPts val="0"/>
              </a:spcBef>
              <a:buSzPct val="100000"/>
              <a:buFont typeface="Calibri"/>
              <a:buChar char="➔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For smaller datasets, in the range 10MB to ~120MB, we found Weka had a better performance than Mahout</a:t>
            </a:r>
          </a:p>
          <a:p>
            <a:pPr indent="-336550" lvl="1" marL="914400" rtl="0">
              <a:spcBef>
                <a:spcPts val="0"/>
              </a:spcBef>
              <a:buSzPct val="100000"/>
              <a:buFont typeface="Calibri"/>
              <a:buChar char="◆"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Observation: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 The initial setup of Mahout takes a longer time and hence gives a relatively poor performance compared to Weka. Thus, not suitable for small datasets</a:t>
            </a:r>
          </a:p>
          <a:p>
            <a:pPr indent="-336550" lvl="0" marL="457200" rtl="0">
              <a:spcBef>
                <a:spcPts val="0"/>
              </a:spcBef>
              <a:buSzPct val="100000"/>
              <a:buFont typeface="Calibri"/>
              <a:buChar char="➔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For medium to larger datasets, ~120MB to 2GB, Mahout ran much faster than Weka</a:t>
            </a:r>
          </a:p>
          <a:p>
            <a:pPr indent="-336550" lvl="1" marL="914400" rtl="0">
              <a:spcBef>
                <a:spcPts val="0"/>
              </a:spcBef>
              <a:buSzPct val="100000"/>
              <a:buFont typeface="Calibri"/>
              <a:buChar char="◆"/>
            </a:pPr>
            <a:r>
              <a:rPr b="1" lang="en" sz="1700">
                <a:latin typeface="Calibri"/>
                <a:ea typeface="Calibri"/>
                <a:cs typeface="Calibri"/>
                <a:sym typeface="Calibri"/>
              </a:rPr>
              <a:t>Observation: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 The initial setup time taken by Mahout is negligible when compared to the time taken to process the data and hence suitable for processing large datasets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Shape 2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Performance between Weka Vs Mahout - Observations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 txBox="1"/>
          <p:nvPr>
            <p:ph idx="1" type="body"/>
          </p:nvPr>
        </p:nvSpPr>
        <p:spPr>
          <a:xfrm>
            <a:off x="427375" y="1200150"/>
            <a:ext cx="3994500" cy="3847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36550" lvl="0" marL="457200" rtl="0">
              <a:spcBef>
                <a:spcPts val="0"/>
              </a:spcBef>
              <a:buSzPct val="100000"/>
              <a:buFont typeface="Calibri"/>
              <a:buChar char="➔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k medoids performs better when there are outliers. </a:t>
            </a:r>
          </a:p>
          <a:p>
            <a:pPr indent="-336550" lvl="0" marL="457200" rtl="0">
              <a:spcBef>
                <a:spcPts val="0"/>
              </a:spcBef>
              <a:buSzPct val="100000"/>
              <a:buFont typeface="Calibri"/>
              <a:buChar char="➔"/>
            </a:pP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Input data has outliers and there is a difference between medoids and centroids.</a:t>
            </a:r>
          </a:p>
        </p:txBody>
      </p:sp>
      <p:sp>
        <p:nvSpPr>
          <p:cNvPr id="298" name="Shape 2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k medoids (PAM) Vs k means clustering in R </a:t>
            </a:r>
          </a:p>
        </p:txBody>
      </p:sp>
      <p:sp>
        <p:nvSpPr>
          <p:cNvPr id="299" name="Shape 299"/>
          <p:cNvSpPr txBox="1"/>
          <p:nvPr>
            <p:ph idx="2" type="body"/>
          </p:nvPr>
        </p:nvSpPr>
        <p:spPr>
          <a:xfrm>
            <a:off x="4592923" y="126090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Font typeface="Calibri"/>
              <a:buChar char="➔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Data set was small (10K rows) because of memory issue in R with PAM.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Calibri"/>
              <a:buChar char="➔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K means cluster sizes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are different from 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k medoids.</a:t>
            </a:r>
          </a:p>
        </p:txBody>
      </p:sp>
      <p:pic>
        <p:nvPicPr>
          <p:cNvPr id="300" name="Shape 3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2262" y="3448700"/>
            <a:ext cx="4469124" cy="136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" y="4029700"/>
            <a:ext cx="1561549" cy="10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" y="3526525"/>
            <a:ext cx="3493125" cy="50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Shape 30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46125" y="3844387"/>
            <a:ext cx="1953650" cy="575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Shape 30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199" y="2659437"/>
            <a:ext cx="3625574" cy="92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94700" y="2048475"/>
            <a:ext cx="1237550" cy="1282399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Shape 306"/>
          <p:cNvSpPr/>
          <p:nvPr/>
        </p:nvSpPr>
        <p:spPr>
          <a:xfrm>
            <a:off x="1268200" y="4447050"/>
            <a:ext cx="584999" cy="600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4811250" y="4093850"/>
            <a:ext cx="1045500" cy="857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738400" y="2835575"/>
            <a:ext cx="529799" cy="752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09" name="Shape 309"/>
          <p:cNvSpPr/>
          <p:nvPr/>
        </p:nvSpPr>
        <p:spPr>
          <a:xfrm>
            <a:off x="6586975" y="3943800"/>
            <a:ext cx="1561500" cy="503099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10" name="Shape 310"/>
          <p:cNvCxnSpPr>
            <a:stCxn id="307" idx="2"/>
          </p:cNvCxnSpPr>
          <p:nvPr/>
        </p:nvCxnSpPr>
        <p:spPr>
          <a:xfrm flipH="1">
            <a:off x="3939150" y="4522550"/>
            <a:ext cx="872100" cy="2004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11" name="Shape 311"/>
          <p:cNvSpPr txBox="1"/>
          <p:nvPr/>
        </p:nvSpPr>
        <p:spPr>
          <a:xfrm>
            <a:off x="2824475" y="4379000"/>
            <a:ext cx="1682400" cy="302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Mean 190 is because of outlier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idx="1" type="body"/>
          </p:nvPr>
        </p:nvSpPr>
        <p:spPr>
          <a:xfrm>
            <a:off x="457200" y="1002725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alibri"/>
              <a:buChar char="➔"/>
            </a:pP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Southwest Airline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runs most of the airplane in the U.S. in 2012.</a:t>
            </a:r>
          </a:p>
          <a:p>
            <a:pPr indent="-342900" lvl="0" marL="457200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alibri"/>
              <a:buChar char="➔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The number of their flights are even greater than the sum of Skywest Airline and American Airline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Shape 31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Observations in R </a:t>
            </a:r>
          </a:p>
        </p:txBody>
      </p:sp>
      <p:sp>
        <p:nvSpPr>
          <p:cNvPr id="318" name="Shape 318"/>
          <p:cNvSpPr txBox="1"/>
          <p:nvPr>
            <p:ph idx="2" type="body"/>
          </p:nvPr>
        </p:nvSpPr>
        <p:spPr>
          <a:xfrm>
            <a:off x="4692275" y="1002725"/>
            <a:ext cx="3994500" cy="3923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9" name="Shape 3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325" y="3457875"/>
            <a:ext cx="409095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Shape 3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7575" y="1200125"/>
            <a:ext cx="3994499" cy="37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Shape 321"/>
          <p:cNvSpPr/>
          <p:nvPr/>
        </p:nvSpPr>
        <p:spPr>
          <a:xfrm>
            <a:off x="7500325" y="4572150"/>
            <a:ext cx="241199" cy="2964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Dataset Description</a:t>
            </a:r>
          </a:p>
        </p:txBody>
      </p:sp>
      <p:pic>
        <p:nvPicPr>
          <p:cNvPr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2600" y="1438250"/>
            <a:ext cx="3794201" cy="316767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 txBox="1"/>
          <p:nvPr>
            <p:ph idx="1" type="body"/>
          </p:nvPr>
        </p:nvSpPr>
        <p:spPr>
          <a:xfrm>
            <a:off x="457200" y="1200150"/>
            <a:ext cx="4435500" cy="3556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Font typeface="Calibri"/>
              <a:buChar char="➔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dataset is US airlines data coming from Bureau of Transportation Statistics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Calibri"/>
              <a:buChar char="➔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contains more than 12GB of data about airlines and airport in US from 1998-present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Calibri"/>
              <a:buChar char="➔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the dataset includes more than 100 attributes which include information like Departure Time, Arrival Delay, Carrier information etc. </a:t>
            </a:r>
          </a:p>
        </p:txBody>
      </p:sp>
      <p:sp>
        <p:nvSpPr>
          <p:cNvPr id="64" name="Shape 64"/>
          <p:cNvSpPr txBox="1"/>
          <p:nvPr/>
        </p:nvSpPr>
        <p:spPr>
          <a:xfrm>
            <a:off x="457200" y="4756700"/>
            <a:ext cx="7968900" cy="2819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1200" u="sng">
                <a:solidFill>
                  <a:srgbClr val="0000FF"/>
                </a:solidFill>
                <a:latin typeface="Calibri"/>
                <a:ea typeface="Calibri"/>
                <a:cs typeface="Calibri"/>
                <a:sym typeface="Calibri"/>
              </a:rPr>
              <a:t>http://www.transtats.bts.gov/DL_SelectFields.asp?Table_ID=236&amp;DB_Short_Name=On-Time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alibri"/>
              <a:buChar char="➔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The most busiest airport in the U.S. is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 Atlantic airport (ATL)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indent="-342900" lvl="0" marL="457200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alibri"/>
              <a:buChar char="➔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Chicago(ORD) and Dallas(DFW) ranked second and third</a:t>
            </a:r>
          </a:p>
          <a:p>
            <a:pPr lvl="0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327" name="Shape 32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Observations in R contd.</a:t>
            </a:r>
          </a:p>
        </p:txBody>
      </p:sp>
      <p:pic>
        <p:nvPicPr>
          <p:cNvPr id="328" name="Shape 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000" y="2104500"/>
            <a:ext cx="5943600" cy="2543175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Shape 329"/>
          <p:cNvSpPr/>
          <p:nvPr/>
        </p:nvSpPr>
        <p:spPr>
          <a:xfrm>
            <a:off x="514375" y="2236200"/>
            <a:ext cx="723900" cy="3183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alibri"/>
              <a:buChar char="➔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Understanding the data</a:t>
            </a:r>
          </a:p>
          <a:p>
            <a:pPr indent="-342900" lvl="1" marL="914400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alibri"/>
              <a:buChar char="◆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The US airlines is a huge collection of information with &gt;100 attributes</a:t>
            </a:r>
          </a:p>
          <a:p>
            <a:pPr indent="-342900" lvl="1" marL="914400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alibri"/>
              <a:buChar char="◆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Choosing the right attributes for analysis</a:t>
            </a:r>
          </a:p>
          <a:p>
            <a:pPr indent="-342900" lvl="0" marL="457200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alibri"/>
              <a:buChar char="➔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Data preprocessing</a:t>
            </a:r>
          </a:p>
          <a:p>
            <a:pPr indent="-342900" lvl="1" marL="914400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alibri"/>
              <a:buChar char="◆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Lot of time was spent in data preprocessing rather than the actual execution of the algorithm</a:t>
            </a:r>
          </a:p>
          <a:p>
            <a:pPr indent="-342900" lvl="1" marL="914400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alibri"/>
              <a:buChar char="◆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Data conversion</a:t>
            </a:r>
          </a:p>
          <a:p>
            <a:pPr indent="-342900" lvl="0" marL="457200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alibri"/>
              <a:buChar char="➔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Platform challenges</a:t>
            </a:r>
          </a:p>
          <a:p>
            <a:pPr indent="-342900" lvl="1" marL="914400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alibri"/>
              <a:buChar char="◆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Weka, Apache Mahout, Hadoop MapReduce, Gephi and R were all new to the team and took a while to get accustomed</a:t>
            </a:r>
          </a:p>
          <a:p>
            <a:pPr indent="-342900" lvl="1" marL="914400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alibri"/>
              <a:buChar char="◆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Data Visualization in gephi and resolving general issues was the greatest challenge</a:t>
            </a:r>
          </a:p>
          <a:p>
            <a:pPr lvl="0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335" name="Shape 3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Challenges faced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alibri"/>
              <a:buChar char="➔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good insight on applying machine learning algorithm like KMeans on big data using Weka, Mahout, MapReduce and R</a:t>
            </a:r>
          </a:p>
          <a:p>
            <a:pPr indent="-342900" lvl="0" marL="457200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alibri"/>
              <a:buChar char="➔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analysis is THE key factor when it comes to mining big data</a:t>
            </a:r>
          </a:p>
          <a:p>
            <a:pPr indent="-342900" lvl="0" marL="457200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alibri"/>
              <a:buChar char="➔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various data pre-processing steps</a:t>
            </a:r>
          </a:p>
          <a:p>
            <a:pPr indent="-342900" lvl="0" marL="457200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alibri"/>
              <a:buChar char="➔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technical skills: Weka, Mahout, Hadoop MapReduce, Spark, R and Gephi</a:t>
            </a:r>
          </a:p>
          <a:p>
            <a:pPr indent="-342900" lvl="0" marL="457200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alibri"/>
              <a:buChar char="➔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always learnt something new when resolving issues </a:t>
            </a:r>
          </a:p>
          <a:p>
            <a:pPr indent="-342900" lvl="0" marL="457200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alibri"/>
              <a:buChar char="➔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how to work as a team</a:t>
            </a:r>
          </a:p>
          <a:p>
            <a:pPr lvl="0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341" name="Shape 34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Lessons learnt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Shape 346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alibri"/>
              <a:buChar char="➔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Using k-means we could see that clustering on all features did not produce any useful information. Hence the best feature was selected for clustering</a:t>
            </a:r>
          </a:p>
          <a:p>
            <a:pPr indent="-342900" lvl="0" marL="457200" rtl="0">
              <a:spcBef>
                <a:spcPts val="0"/>
              </a:spcBef>
              <a:spcAft>
                <a:spcPts val="800"/>
              </a:spcAft>
              <a:buSzPct val="100000"/>
              <a:buFont typeface="Calibri"/>
              <a:buChar char="➔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The optimum number of clusters for k-means clustering was calculated from “Elbow Technique”</a:t>
            </a:r>
          </a:p>
          <a:p>
            <a:pPr indent="-342900" lvl="0" marL="457200" rtl="0">
              <a:spcBef>
                <a:spcPts val="0"/>
              </a:spcBef>
              <a:spcAft>
                <a:spcPts val="800"/>
              </a:spcAft>
              <a:buSzPct val="100000"/>
              <a:buFont typeface="Calibri"/>
              <a:buChar char="➔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Data preprocessing plays a major role when mining big data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alibri"/>
              <a:buChar char="➔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The performance comparison showed that Weka performed better than Mahout for smaller datasets. For large datasets, Mahout runs faster than Weka</a:t>
            </a: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alibri"/>
              <a:buChar char="➔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Data analysis and visualization was done using Weka,Mahout,R and Gephi</a:t>
            </a:r>
          </a:p>
          <a:p>
            <a:pPr indent="-342900" lvl="0" marL="457200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alibri"/>
              <a:buChar char="➔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Outlier analysis showed how the presence of outliers affects the quality of the clusters ; how PAM is better than Kmeans in the presence of outliers</a:t>
            </a:r>
          </a:p>
          <a:p>
            <a:pPr indent="-342900" lvl="0" marL="457200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alibri"/>
              <a:buChar char="➔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Thus, Kmeans can be used as a preprocessing step for other mining algorithms; dataset can be broadly grouped as flights with </a:t>
            </a:r>
            <a:r>
              <a:rPr b="1" lang="en" sz="1800">
                <a:latin typeface="Calibri"/>
                <a:ea typeface="Calibri"/>
                <a:cs typeface="Calibri"/>
                <a:sym typeface="Calibri"/>
              </a:rPr>
              <a:t>Minimum delay, Medium delay and High delay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using the three clusters found.</a:t>
            </a:r>
          </a:p>
          <a:p>
            <a:pPr lvl="0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lvl="0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47" name="Shape 34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Conclusion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04800" lvl="0" marL="457200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1155CC"/>
              </a:buClr>
              <a:buSzPct val="100000"/>
              <a:buFont typeface="Calibri"/>
              <a:buChar char="➔"/>
            </a:pPr>
            <a:r>
              <a:rPr lang="en" sz="1200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http://www.edureka.co/blog/clustering-on-bank-data-using-r/</a:t>
            </a:r>
          </a:p>
          <a:p>
            <a:pPr indent="-304800" lvl="0" marL="457200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1155CC"/>
              </a:buClr>
              <a:buSzPct val="100000"/>
              <a:buFont typeface="Calibri"/>
              <a:buChar char="➔"/>
            </a:pPr>
            <a:r>
              <a:rPr lang="en" sz="1200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http://www.unc.edu/~rls/s151-09/class4.pdf</a:t>
            </a:r>
          </a:p>
          <a:p>
            <a:pPr indent="-304800" lvl="0" marL="457200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1155CC"/>
              </a:buClr>
              <a:buSzPct val="100000"/>
              <a:buFont typeface="Calibri"/>
              <a:buChar char="➔"/>
            </a:pPr>
            <a:r>
              <a:rPr lang="en" sz="1200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http://stats.stackexchange.com/questions/31083/how-to-produce-a-pretty-plot-of-the-results-of-k-means-cluster-analysis</a:t>
            </a:r>
          </a:p>
          <a:p>
            <a:pPr indent="-304800" lvl="0" marL="457200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1155CC"/>
              </a:buClr>
              <a:buSzPct val="100000"/>
              <a:buFont typeface="Calibri"/>
              <a:buChar char="➔"/>
            </a:pPr>
            <a:r>
              <a:rPr lang="en" sz="1200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http://mahout-hadoop.blogspot.com/2013/10/using-mahout-to-cluster-iris-data.html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rgbClr val="1155CC"/>
              </a:buClr>
              <a:buSzPct val="100000"/>
              <a:buFont typeface="Calibri"/>
              <a:buChar char="➔"/>
            </a:pPr>
            <a:r>
              <a:rPr lang="en" sz="1200" u="sng">
                <a:solidFill>
                  <a:srgbClr val="1155CC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  <a:hlinkClick r:id="rId7"/>
              </a:rPr>
              <a:t>https://mahout.apache.org/users/clustering/k-means-commandline.html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rgbClr val="1155CC"/>
              </a:buClr>
              <a:buSzPct val="100000"/>
              <a:buFont typeface="Calibri"/>
              <a:buChar char="➔"/>
            </a:pPr>
            <a:r>
              <a:rPr lang="en" sz="1200">
                <a:solidFill>
                  <a:srgbClr val="1155CC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Convert csv to SequenceFile  </a:t>
            </a:r>
            <a:r>
              <a:rPr b="1" lang="en" sz="1200" u="sng">
                <a:solidFill>
                  <a:srgbClr val="1155CC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   </a:t>
            </a:r>
            <a:r>
              <a:rPr lang="en" sz="1200" u="sng">
                <a:solidFill>
                  <a:srgbClr val="1155CC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  <a:hlinkClick r:id="rId8"/>
              </a:rPr>
              <a:t>http://stackoverflow.com/questions/13663567/mahout-csv-to-vector-and-running-the-program</a:t>
            </a:r>
            <a:r>
              <a:rPr lang="en" sz="1200">
                <a:solidFill>
                  <a:srgbClr val="1155CC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     </a:t>
            </a:r>
            <a:r>
              <a:rPr lang="en" sz="1200" u="sng">
                <a:solidFill>
                  <a:srgbClr val="1155CC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  <a:hlinkClick r:id="rId9"/>
              </a:rPr>
              <a:t>https://github.com/josephmisiti/hadoop-examples/blob/master/mahout/clustering/CSVToMahout.java</a:t>
            </a:r>
          </a:p>
          <a:p>
            <a:pPr indent="-304800" lvl="0" marL="457200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1155CC"/>
              </a:buClr>
              <a:buSzPct val="100000"/>
              <a:buFont typeface="Calibri"/>
              <a:buChar char="➔"/>
            </a:pPr>
            <a:r>
              <a:rPr lang="en" sz="1200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10"/>
              </a:rPr>
              <a:t>http://www.statmethods.net/advgraphs/ggplot2.html</a:t>
            </a:r>
          </a:p>
          <a:p>
            <a:pPr indent="-304800" lvl="0" marL="457200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1155CC"/>
              </a:buClr>
              <a:buSzPct val="100000"/>
              <a:buFont typeface="Calibri"/>
              <a:buChar char="➔"/>
            </a:pPr>
            <a:r>
              <a:rPr b="1" lang="en" sz="12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Gephi -</a:t>
            </a:r>
            <a:r>
              <a:rPr lang="en" sz="12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sz="1200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11"/>
              </a:rPr>
              <a:t>http://sumnous.github.io/blog/2014/07/24/gephi-on-mac/</a:t>
            </a:r>
          </a:p>
          <a:p>
            <a:pPr indent="-304800" lvl="0" marL="457200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1155CC"/>
              </a:buClr>
              <a:buSzPct val="100000"/>
              <a:buFont typeface="Calibri"/>
              <a:buChar char="➔"/>
            </a:pPr>
            <a:r>
              <a:rPr b="1" lang="en" sz="12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Gephi - </a:t>
            </a:r>
            <a:r>
              <a:rPr b="1" lang="en" sz="1200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12"/>
              </a:rPr>
              <a:t>https://lbartkowski.wordpress.com/2014/11/28/gephi-0-8-2-on-apple-osx-yosemite/</a:t>
            </a:r>
          </a:p>
          <a:p>
            <a:pPr indent="-304800" lvl="0" marL="457200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1155CC"/>
              </a:buClr>
              <a:buSzPct val="100000"/>
              <a:buFont typeface="Calibri"/>
              <a:buChar char="➔"/>
            </a:pPr>
            <a:r>
              <a:rPr b="1" lang="en" sz="12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Gephi - </a:t>
            </a:r>
            <a:r>
              <a:rPr lang="en" sz="1200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13"/>
              </a:rPr>
              <a:t>http://blog.ouseful.info/2010/05/12/getting-started-with-the-gephi-network-visualisation-app-%E2%80%93-my-facebook-network-part-iv/</a:t>
            </a:r>
          </a:p>
          <a:p>
            <a:pPr indent="-304800" lvl="0" marL="457200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rgbClr val="1155CC"/>
              </a:buClr>
              <a:buSzPct val="100000"/>
              <a:buFont typeface="Calibri"/>
              <a:buChar char="➔"/>
            </a:pPr>
            <a:r>
              <a:rPr lang="en" sz="1200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14"/>
              </a:rPr>
              <a:t>https://www.youtube.com/watch?v=WrjpO7CmUoQ&amp;index=10&amp;list=PLJbE6j2EG1pZnBhOg3_Rb63WLCprtyJag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rgbClr val="1155CC"/>
              </a:buClr>
              <a:buSzPct val="100000"/>
              <a:buFont typeface="Calibri"/>
              <a:buChar char="➔"/>
            </a:pPr>
            <a:r>
              <a:rPr lang="en" sz="1200" u="sng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15"/>
              </a:rPr>
              <a:t>https://stat.ethz.ch/R-manual/R-devel/library/cluster/html/pam.html</a:t>
            </a:r>
          </a:p>
          <a:p>
            <a:pPr lvl="0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t/>
            </a: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Shape 35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References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Shape 35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Cluster info </a:t>
            </a:r>
          </a:p>
        </p:txBody>
      </p:sp>
      <p:pic>
        <p:nvPicPr>
          <p:cNvPr id="359" name="Shape 3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700" y="1180850"/>
            <a:ext cx="7328448" cy="377212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Shape 360"/>
          <p:cNvSpPr txBox="1"/>
          <p:nvPr/>
        </p:nvSpPr>
        <p:spPr>
          <a:xfrm>
            <a:off x="522700" y="731775"/>
            <a:ext cx="4432499" cy="5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2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http://wiki.helpme.engr.scu.edu/index.php/Hadoop#Overall_Cluster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Shape 3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617525"/>
            <a:ext cx="3742627" cy="319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Shape 36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Normalized Vs Not normalized</a:t>
            </a:r>
          </a:p>
        </p:txBody>
      </p:sp>
      <p:sp>
        <p:nvSpPr>
          <p:cNvPr id="367" name="Shape 367"/>
          <p:cNvSpPr txBox="1"/>
          <p:nvPr/>
        </p:nvSpPr>
        <p:spPr>
          <a:xfrm>
            <a:off x="439075" y="1254500"/>
            <a:ext cx="37530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Not normalized - 17 attributes</a:t>
            </a:r>
          </a:p>
        </p:txBody>
      </p:sp>
      <p:sp>
        <p:nvSpPr>
          <p:cNvPr id="368" name="Shape 368"/>
          <p:cNvSpPr txBox="1"/>
          <p:nvPr/>
        </p:nvSpPr>
        <p:spPr>
          <a:xfrm>
            <a:off x="4484875" y="1286025"/>
            <a:ext cx="3753000" cy="4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Normalized - 17 attributes</a:t>
            </a:r>
          </a:p>
        </p:txBody>
      </p:sp>
      <p:pic>
        <p:nvPicPr>
          <p:cNvPr id="369" name="Shape 3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4875" y="1693725"/>
            <a:ext cx="4369898" cy="311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SzPct val="100000"/>
              <a:buFont typeface="Calibri"/>
              <a:buChar char="➔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Implemented the Kmeans algorithm using Hadoop MapReduce</a:t>
            </a:r>
          </a:p>
          <a:p>
            <a:pPr lvl="0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t/>
            </a:r>
            <a:endParaRPr sz="1100"/>
          </a:p>
        </p:txBody>
      </p:sp>
      <p:sp>
        <p:nvSpPr>
          <p:cNvPr id="375" name="Shape 3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Implementation in Hadoop</a:t>
            </a:r>
          </a:p>
        </p:txBody>
      </p:sp>
      <p:pic>
        <p:nvPicPr>
          <p:cNvPr id="376" name="Shape 3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800" y="1687425"/>
            <a:ext cx="3657625" cy="141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Shape 3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3150" y="1880150"/>
            <a:ext cx="4105249" cy="114995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Shape 378"/>
          <p:cNvSpPr txBox="1"/>
          <p:nvPr/>
        </p:nvSpPr>
        <p:spPr>
          <a:xfrm>
            <a:off x="770600" y="3167650"/>
            <a:ext cx="6533999" cy="250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accent1"/>
                </a:solidFill>
              </a:rPr>
              <a:t>Mapper code snippet							Reducer code snippet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Shape 3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Word Count Implementation in MapReduce and Spark (Comparison - Datasize ~670MB)</a:t>
            </a:r>
          </a:p>
        </p:txBody>
      </p:sp>
      <p:pic>
        <p:nvPicPr>
          <p:cNvPr id="384" name="Shape 3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175" y="1379950"/>
            <a:ext cx="3731800" cy="244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Shape 3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7750" y="1533525"/>
            <a:ext cx="3807174" cy="217775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Shape 386"/>
          <p:cNvSpPr txBox="1"/>
          <p:nvPr/>
        </p:nvSpPr>
        <p:spPr>
          <a:xfrm>
            <a:off x="648175" y="3899450"/>
            <a:ext cx="7576799" cy="920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data shows that only the initial iteration of Spark took sometime but successive iterations dropped from 55secs to ~24secs. Once the “count” object was cached, it dropped even further to 9 secs. MapReduce had the same time in all iterations. Spark shows 10x more improvement than MapReduce!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MapReduce commands/output</a:t>
            </a:r>
          </a:p>
        </p:txBody>
      </p:sp>
      <p:pic>
        <p:nvPicPr>
          <p:cNvPr id="392" name="Shape 3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740175"/>
            <a:ext cx="2009999" cy="2255524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Shape 393"/>
          <p:cNvSpPr txBox="1"/>
          <p:nvPr/>
        </p:nvSpPr>
        <p:spPr>
          <a:xfrm>
            <a:off x="460000" y="1254500"/>
            <a:ext cx="3774000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WordCount - Java implementation</a:t>
            </a:r>
          </a:p>
        </p:txBody>
      </p:sp>
      <p:pic>
        <p:nvPicPr>
          <p:cNvPr id="394" name="Shape 3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7200" y="1662225"/>
            <a:ext cx="2918350" cy="249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Shape 3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8025" y="1662225"/>
            <a:ext cx="3416750" cy="281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Shape 396"/>
          <p:cNvSpPr txBox="1"/>
          <p:nvPr/>
        </p:nvSpPr>
        <p:spPr>
          <a:xfrm>
            <a:off x="5321225" y="1296400"/>
            <a:ext cx="3365699" cy="3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MapReduce output</a:t>
            </a:r>
          </a:p>
        </p:txBody>
      </p:sp>
      <p:sp>
        <p:nvSpPr>
          <p:cNvPr id="397" name="Shape 397"/>
          <p:cNvSpPr txBox="1"/>
          <p:nvPr/>
        </p:nvSpPr>
        <p:spPr>
          <a:xfrm>
            <a:off x="62725" y="4432600"/>
            <a:ext cx="8426100" cy="68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i="1" lang="en" u="sng">
                <a:latin typeface="Calibri"/>
                <a:ea typeface="Calibri"/>
                <a:cs typeface="Calibri"/>
                <a:sym typeface="Calibri"/>
              </a:rPr>
              <a:t>Command: </a:t>
            </a:r>
            <a:r>
              <a:rPr b="1" i="1" lang="en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bigdata03@linux60815 wordcount]$ hadoop jar mapreduce-1.0-SNAPSHOT.jar learning.hadoop.wordcount.WordCountDriver /user/bigdata03/mrdata/files/*.txt wc-result-mr</a:t>
            </a:r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Project phases</a:t>
            </a:r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8825" y="1221175"/>
            <a:ext cx="5970926" cy="372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Spark commands / output</a:t>
            </a:r>
          </a:p>
        </p:txBody>
      </p:sp>
      <p:pic>
        <p:nvPicPr>
          <p:cNvPr id="403" name="Shape 4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7800" y="1256225"/>
            <a:ext cx="3888997" cy="85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Shape 4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7800" y="2170075"/>
            <a:ext cx="3889001" cy="74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Shape 4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7800" y="3001575"/>
            <a:ext cx="3888997" cy="8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Shape 4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9325" y="3930125"/>
            <a:ext cx="3889001" cy="79962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Shape 407"/>
          <p:cNvSpPr txBox="1"/>
          <p:nvPr/>
        </p:nvSpPr>
        <p:spPr>
          <a:xfrm>
            <a:off x="457200" y="1063375"/>
            <a:ext cx="4296599" cy="3965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Starting Spark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i="1" lang="en" sz="11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spark-shell --master yarn-client --num-executors 10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WordCount - code 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11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	val inputFile = sc.textFile("/user/bigdata03/sparkdata/files")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i="1" lang="en" sz="11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val words = inputFile.flatMap(a =&gt; a.split(" ")) 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i="1" lang="en" sz="11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val kv = words.map(a=&gt; (a,1))</a:t>
            </a:r>
          </a:p>
          <a:p>
            <a:pPr lvl="0" rtl="0">
              <a:spcBef>
                <a:spcPts val="0"/>
              </a:spcBef>
              <a:buNone/>
            </a:pPr>
            <a:r>
              <a:rPr i="1" lang="en" sz="11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	val count =  kv.reduceByKey((a,b)=&gt; a+b)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RDD created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i="1" lang="en" sz="11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count.toDebugString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t/>
            </a:r>
            <a:endParaRPr i="1" sz="11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i="1" sz="11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i="1" sz="11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i="1" sz="11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i="1" sz="11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i="1" sz="11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Save Output to a File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i="1" lang="en" sz="1100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</a:rPr>
              <a:t>count.saveAsTextFile("wc-result-spark")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i="1" sz="11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t/>
            </a:r>
            <a:endParaRPr i="1" sz="1100">
              <a:solidFill>
                <a:srgbClr val="1155CC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8" name="Shape 4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4550" y="2826125"/>
            <a:ext cx="3763524" cy="1606724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Shape 409"/>
          <p:cNvSpPr/>
          <p:nvPr/>
        </p:nvSpPr>
        <p:spPr>
          <a:xfrm>
            <a:off x="564550" y="3763525"/>
            <a:ext cx="3355800" cy="658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Data Collection and Analysis</a:t>
            </a:r>
          </a:p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457200" y="1189700"/>
            <a:ext cx="8229600" cy="3725699"/>
          </a:xfrm>
          <a:prstGeom prst="rect">
            <a:avLst/>
          </a:prstGeom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Font typeface="Calibri"/>
              <a:buChar char="➔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dataset had &gt;100 features but the % of missing values on some features was quite high - hence ignored ; 17 attributes were selected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>
              <a:spcBef>
                <a:spcPts val="0"/>
              </a:spcBef>
              <a:buSzPct val="100000"/>
              <a:buFont typeface="Calibri"/>
              <a:buChar char="➔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the delay fields had negative values, indicating that there was no delay 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Calibri"/>
              <a:buChar char="➔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there was no class label already associated with each tuple, hence the dataset was a candidate for clustering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Calibri"/>
              <a:buChar char="➔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we chose Kmeans clustering because</a:t>
            </a:r>
          </a:p>
          <a:p>
            <a:pPr indent="-342900" lvl="1" marL="914400" rtl="0">
              <a:spcBef>
                <a:spcPts val="0"/>
              </a:spcBef>
              <a:buSzPct val="100000"/>
              <a:buFont typeface="Calibri"/>
              <a:buChar char="◆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widely used as a preprocessing step for other machine learning algorithms</a:t>
            </a:r>
          </a:p>
          <a:p>
            <a:pPr indent="-342900" lvl="1" marL="914400" rtl="0">
              <a:spcBef>
                <a:spcPts val="0"/>
              </a:spcBef>
              <a:buSzPct val="100000"/>
              <a:buFont typeface="Calibri"/>
              <a:buChar char="◆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has implementation in both Weka and Mahout, hence performance of the two can be studied</a:t>
            </a:r>
          </a:p>
          <a:p>
            <a:pPr indent="-342900" lvl="1" marL="914400" rtl="0">
              <a:spcBef>
                <a:spcPts val="0"/>
              </a:spcBef>
              <a:buSzPct val="100000"/>
              <a:buFont typeface="Calibri"/>
              <a:buChar char="◆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outlier analysis will be effective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200" u="sng">
              <a:solidFill>
                <a:srgbClr val="0000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375" y="2029525"/>
            <a:ext cx="7973822" cy="573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Font typeface="Calibri"/>
              <a:buChar char="➔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Perl script 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Calibri"/>
              <a:buChar char="➔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attributes whose values are mandatory are checked for missing values</a:t>
            </a:r>
          </a:p>
          <a:p>
            <a:pPr indent="457200" lvl="0" marL="457200" rtl="0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eg : Arrival delay, Departure Time,Unique Carrier, Origin, Destination etc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Calibri"/>
              <a:buChar char="➔"/>
            </a:pPr>
            <a:r>
              <a:rPr lang="en" sz="1800" u="sng">
                <a:latin typeface="Calibri"/>
                <a:ea typeface="Calibri"/>
                <a:cs typeface="Calibri"/>
                <a:sym typeface="Calibri"/>
              </a:rPr>
              <a:t>Method: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Ignore the tuple if any missing values were found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Shape 8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Data Preprocessing - Remove missing values</a:t>
            </a:r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2150" y="2787850"/>
            <a:ext cx="4134648" cy="219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Shape 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9050" y="1200150"/>
            <a:ext cx="4134648" cy="1587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Font typeface="Calibri"/>
              <a:buChar char="➔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The duplicate tuples in the data were removed using code written in java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>
              <a:spcBef>
                <a:spcPts val="0"/>
              </a:spcBef>
              <a:buSzPct val="100000"/>
              <a:buFont typeface="Calibri"/>
              <a:buChar char="➔"/>
            </a:pPr>
            <a:r>
              <a:rPr b="1" lang="en" sz="1800" u="sng">
                <a:latin typeface="Calibri"/>
                <a:ea typeface="Calibri"/>
                <a:cs typeface="Calibri"/>
                <a:sym typeface="Calibri"/>
              </a:rPr>
              <a:t>Command: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java -jar preprocess.jar missingvaluesSA/2012.csv &gt; noduplicates/2012.csv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Data Preprocessing - Remove duplicates</a:t>
            </a:r>
          </a:p>
        </p:txBody>
      </p:sp>
      <p:pic>
        <p:nvPicPr>
          <p:cNvPr id="92" name="Shape 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0325" y="1228525"/>
            <a:ext cx="3669450" cy="3668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idx="1" type="body"/>
          </p:nvPr>
        </p:nvSpPr>
        <p:spPr>
          <a:xfrm>
            <a:off x="457200" y="1129800"/>
            <a:ext cx="3813300" cy="379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Font typeface="Calibri"/>
              <a:buChar char="➢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Different types of delay.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Calibri"/>
              <a:buChar char="➢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Default values is empty value.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Calibri"/>
              <a:buChar char="➢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Script to replace that with 0.</a:t>
            </a:r>
          </a:p>
        </p:txBody>
      </p:sp>
      <p:sp>
        <p:nvSpPr>
          <p:cNvPr id="98" name="Shape 9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Data Preprocessing - Replace default value as 0</a:t>
            </a:r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8825" y="1227175"/>
            <a:ext cx="4907974" cy="3760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idx="1" type="body"/>
          </p:nvPr>
        </p:nvSpPr>
        <p:spPr>
          <a:xfrm>
            <a:off x="457200" y="1063375"/>
            <a:ext cx="8229600" cy="3641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Font typeface="Calibri"/>
              <a:buChar char="➔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noisy data is random error or variance in a measured value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Calibri"/>
              <a:buChar char="➔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noise may distort the normal objects and blur the distinction between normal objects and outliers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Calibri"/>
              <a:buChar char="➔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may reduce the effectiveness of outlier detection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	Eg: arrival delay of 1823mins/30hours or early arrival of 411mins/6hours seems like noise like noisy data</a:t>
            </a:r>
          </a:p>
          <a:p>
            <a:pPr indent="-342900" lvl="0" marL="457200" rtl="0">
              <a:spcBef>
                <a:spcPts val="0"/>
              </a:spcBef>
              <a:buSzPct val="100000"/>
              <a:buFont typeface="Calibri"/>
              <a:buChar char="➔"/>
            </a:pPr>
            <a:r>
              <a:rPr lang="en" sz="1800" u="sng">
                <a:latin typeface="Calibri"/>
                <a:ea typeface="Calibri"/>
                <a:cs typeface="Calibri"/>
                <a:sym typeface="Calibri"/>
              </a:rPr>
              <a:t>Criteria: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Remove arrival delay &gt; 500mins or early arrival &gt; 30 mins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</a:t>
            </a:r>
          </a:p>
        </p:txBody>
      </p:sp>
      <p:sp>
        <p:nvSpPr>
          <p:cNvPr id="105" name="Shape 10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Calibri"/>
                <a:ea typeface="Calibri"/>
                <a:cs typeface="Calibri"/>
                <a:sym typeface="Calibri"/>
              </a:rPr>
              <a:t>Data Preprocessing - Remove noisy data</a:t>
            </a:r>
          </a:p>
        </p:txBody>
      </p:sp>
    </p:spTree>
  </p:cSld>
  <p:clrMapOvr>
    <a:masterClrMapping/>
  </p:clrMapOvr>
  <p:transition spd="slow">
    <p:cut/>
  </p:transition>
</p:sld>
</file>

<file path=ppt/theme/theme.xml><?xml version="1.0" encoding="utf-8"?>
<a:theme xmlns:a="http://schemas.openxmlformats.org/drawingml/2006/main" xmlns:r="http://schemas.openxmlformats.org/officeDocument/2006/relationships" name="swiss">
  <a:themeElements>
    <a:clrScheme name="Custom 218">
      <a:dk1>
        <a:srgbClr val="000000"/>
      </a:dk1>
      <a:lt1>
        <a:srgbClr val="FFFFFF"/>
      </a:lt1>
      <a:dk2>
        <a:srgbClr val="5B595A"/>
      </a:dk2>
      <a:lt2>
        <a:srgbClr val="CFD4D4"/>
      </a:lt2>
      <a:accent1>
        <a:srgbClr val="CC0202"/>
      </a:accent1>
      <a:accent2>
        <a:srgbClr val="228AFF"/>
      </a:accent2>
      <a:accent3>
        <a:srgbClr val="FBC82F"/>
      </a:accent3>
      <a:accent4>
        <a:srgbClr val="253E91"/>
      </a:accent4>
      <a:accent5>
        <a:srgbClr val="F68D0C"/>
      </a:accent5>
      <a:accent6>
        <a:srgbClr val="257E12"/>
      </a:accent6>
      <a:hlink>
        <a:srgbClr val="144C72"/>
      </a:hlink>
      <a:folHlink>
        <a:srgbClr val="8C9D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